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81_D31A8239.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218_4F56B05A.xml" ContentType="application/vnd.ms-powerpoint.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modernComment_21D_4DEB2009.xml" ContentType="application/vnd.ms-powerpoint.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modernComment_209_306CAA5.xml" ContentType="application/vnd.ms-powerpoint.comment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6"/>
  </p:notesMasterIdLst>
  <p:handoutMasterIdLst>
    <p:handoutMasterId r:id="rId37"/>
  </p:handoutMasterIdLst>
  <p:sldIdLst>
    <p:sldId id="385" r:id="rId2"/>
    <p:sldId id="490" r:id="rId3"/>
    <p:sldId id="411" r:id="rId4"/>
    <p:sldId id="503" r:id="rId5"/>
    <p:sldId id="504" r:id="rId6"/>
    <p:sldId id="506" r:id="rId7"/>
    <p:sldId id="491" r:id="rId8"/>
    <p:sldId id="513" r:id="rId9"/>
    <p:sldId id="514" r:id="rId10"/>
    <p:sldId id="536" r:id="rId11"/>
    <p:sldId id="516" r:id="rId12"/>
    <p:sldId id="515" r:id="rId13"/>
    <p:sldId id="484" r:id="rId14"/>
    <p:sldId id="423" r:id="rId15"/>
    <p:sldId id="523" r:id="rId16"/>
    <p:sldId id="532" r:id="rId17"/>
    <p:sldId id="541" r:id="rId18"/>
    <p:sldId id="540" r:id="rId19"/>
    <p:sldId id="537" r:id="rId20"/>
    <p:sldId id="539" r:id="rId21"/>
    <p:sldId id="542" r:id="rId22"/>
    <p:sldId id="538" r:id="rId23"/>
    <p:sldId id="547" r:id="rId24"/>
    <p:sldId id="543" r:id="rId25"/>
    <p:sldId id="545" r:id="rId26"/>
    <p:sldId id="535" r:id="rId27"/>
    <p:sldId id="546" r:id="rId28"/>
    <p:sldId id="534" r:id="rId29"/>
    <p:sldId id="519" r:id="rId30"/>
    <p:sldId id="521" r:id="rId31"/>
    <p:sldId id="548" r:id="rId32"/>
    <p:sldId id="501" r:id="rId33"/>
    <p:sldId id="533" r:id="rId34"/>
    <p:sldId id="409" r:id="rId3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D60D5C-DD2A-4238-B95E-BE4AEA9F0AD2}">
          <p14:sldIdLst>
            <p14:sldId id="385"/>
            <p14:sldId id="490"/>
            <p14:sldId id="411"/>
            <p14:sldId id="503"/>
            <p14:sldId id="504"/>
            <p14:sldId id="506"/>
            <p14:sldId id="491"/>
            <p14:sldId id="513"/>
            <p14:sldId id="514"/>
            <p14:sldId id="536"/>
            <p14:sldId id="516"/>
            <p14:sldId id="515"/>
            <p14:sldId id="484"/>
            <p14:sldId id="423"/>
            <p14:sldId id="523"/>
            <p14:sldId id="532"/>
            <p14:sldId id="541"/>
            <p14:sldId id="540"/>
            <p14:sldId id="537"/>
            <p14:sldId id="539"/>
            <p14:sldId id="542"/>
            <p14:sldId id="538"/>
            <p14:sldId id="547"/>
            <p14:sldId id="543"/>
            <p14:sldId id="545"/>
            <p14:sldId id="535"/>
            <p14:sldId id="546"/>
            <p14:sldId id="534"/>
            <p14:sldId id="519"/>
            <p14:sldId id="521"/>
            <p14:sldId id="548"/>
            <p14:sldId id="501"/>
            <p14:sldId id="533"/>
            <p14:sldId id="40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9D60D62-FE88-DA12-D18A-C3A2D77C3030}" name="Kielar, Sophia G." initials="SK" userId="S::sgk01@venable.com::e8bb3136-98a5-4e55-96f0-ef8a2b26032f" providerId="AD"/>
  <p188:author id="{7788E96D-AAD5-1C43-6645-C60EB5B922CC}" name="Stebbing, David E." initials="DS" userId="S::des03@venable.com::5f85d4de-5f5a-4790-af77-69ab59008e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Venable" initials="Venable" lastIdx="24" clrIdx="0">
    <p:extLst>
      <p:ext uri="{19B8F6BF-5375-455C-9EA6-DF929625EA0E}">
        <p15:presenceInfo xmlns:p15="http://schemas.microsoft.com/office/powerpoint/2012/main" userId="Venab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1D3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595" autoAdjust="0"/>
  </p:normalViewPr>
  <p:slideViewPr>
    <p:cSldViewPr snapToGrid="0">
      <p:cViewPr varScale="1">
        <p:scale>
          <a:sx n="67" d="100"/>
          <a:sy n="67" d="100"/>
        </p:scale>
        <p:origin x="204" y="66"/>
      </p:cViewPr>
      <p:guideLst/>
    </p:cSldViewPr>
  </p:slideViewPr>
  <p:notesTextViewPr>
    <p:cViewPr>
      <p:scale>
        <a:sx n="3" d="2"/>
        <a:sy n="3" d="2"/>
      </p:scale>
      <p:origin x="0" y="0"/>
    </p:cViewPr>
  </p:notesTextViewPr>
  <p:notesViewPr>
    <p:cSldViewPr snapToGrid="0" showGuides="1">
      <p:cViewPr varScale="1">
        <p:scale>
          <a:sx n="85" d="100"/>
          <a:sy n="85" d="100"/>
        </p:scale>
        <p:origin x="2994"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modernComment_181_D31A8239.xml><?xml version="1.0" encoding="utf-8"?>
<p188:cmLst xmlns:a="http://schemas.openxmlformats.org/drawingml/2006/main" xmlns:r="http://schemas.openxmlformats.org/officeDocument/2006/relationships" xmlns:p188="http://schemas.microsoft.com/office/powerpoint/2018/8/main">
  <p188:cm id="{AC1C13EC-5816-4DFE-AA20-6A1CEDE92550}" authorId="{7788E96D-AAD5-1C43-6645-C60EB5B922CC}" created="2025-09-24T17:42:16.181">
    <ac:txMkLst xmlns:ac="http://schemas.microsoft.com/office/drawing/2013/main/command">
      <pc:docMk xmlns:pc="http://schemas.microsoft.com/office/powerpoint/2013/main/command"/>
      <pc:sldMk xmlns:pc="http://schemas.microsoft.com/office/powerpoint/2013/main/command" cId="3541729849" sldId="385"/>
      <ac:spMk id="19" creationId="{57D9AB87-E12F-4E4C-B28D-15E3C36B8B38}"/>
      <ac:txMk cp="10" len="2">
        <ac:context len="19" hash="2092201456"/>
      </ac:txMk>
    </ac:txMkLst>
    <p188:pos x="1767840" y="232660"/>
    <p188:txBody>
      <a:bodyPr/>
      <a:lstStyle/>
      <a:p>
        <a:r>
          <a:rPr lang="en-US"/>
          <a:t>Should this be updated?</a:t>
        </a:r>
      </a:p>
    </p188:txBody>
  </p188:cm>
</p188:cmLst>
</file>

<file path=ppt/comments/modernComment_209_306CAA5.xml><?xml version="1.0" encoding="utf-8"?>
<p188:cmLst xmlns:a="http://schemas.openxmlformats.org/drawingml/2006/main" xmlns:r="http://schemas.openxmlformats.org/officeDocument/2006/relationships" xmlns:p188="http://schemas.microsoft.com/office/powerpoint/2018/8/main">
  <p188:cm id="{99205276-1E79-45BA-8C3A-EC0B48B17D84}" authorId="{19D60D62-FE88-DA12-D18A-C3A2D77C3030}" created="2025-09-21T21:56:29.591">
    <ac:txMkLst xmlns:ac="http://schemas.microsoft.com/office/drawing/2013/main/command">
      <pc:docMk xmlns:pc="http://schemas.microsoft.com/office/powerpoint/2013/main/command"/>
      <pc:sldMk xmlns:pc="http://schemas.microsoft.com/office/powerpoint/2013/main/command" cId="50776741" sldId="521"/>
      <ac:spMk id="2" creationId="{0466FD27-4C79-9CCC-BAA4-5D0C7C3F137C}"/>
      <ac:txMk cp="13" len="7">
        <ac:context len="50" hash="1126772712"/>
      </ac:txMk>
    </ac:txMkLst>
    <p188:pos x="3846786" y="444025"/>
    <p188:txBody>
      <a:bodyPr/>
      <a:lstStyle/>
      <a:p>
        <a:r>
          <a:rPr lang="en-US"/>
          <a:t>I think we can delete this slide since I think it may be overload on Clarity Act, but leave that up to you! </a:t>
        </a:r>
      </a:p>
    </p188:txBody>
  </p188:cm>
</p188:cmLst>
</file>

<file path=ppt/comments/modernComment_218_4F56B05A.xml><?xml version="1.0" encoding="utf-8"?>
<p188:cmLst xmlns:a="http://schemas.openxmlformats.org/drawingml/2006/main" xmlns:r="http://schemas.openxmlformats.org/officeDocument/2006/relationships" xmlns:p188="http://schemas.microsoft.com/office/powerpoint/2018/8/main">
  <p188:cm id="{714DDC3E-1B6F-404B-A768-A3FB164437C7}" authorId="{7788E96D-AAD5-1C43-6645-C60EB5B922CC}" created="2025-09-24T17:52:35.470">
    <ac:txMkLst xmlns:ac="http://schemas.microsoft.com/office/drawing/2013/main/command">
      <pc:docMk xmlns:pc="http://schemas.microsoft.com/office/powerpoint/2013/main/command"/>
      <pc:sldMk xmlns:pc="http://schemas.microsoft.com/office/powerpoint/2013/main/command" cId="1331081306" sldId="536"/>
      <ac:spMk id="4" creationId="{988CEE34-5F08-C58D-9ED0-0DC80F8CA325}"/>
      <ac:txMk cp="55" len="18">
        <ac:context len="851" hash="3113987517"/>
      </ac:txMk>
    </ac:txMkLst>
    <p188:pos x="7694428" y="250751"/>
    <p188:txBody>
      <a:bodyPr/>
      <a:lstStyle/>
      <a:p>
        <a:r>
          <a:rPr lang="en-US"/>
          <a:t>Correct as changed?</a:t>
        </a:r>
      </a:p>
    </p188:txBody>
  </p188:cm>
</p188:cmLst>
</file>

<file path=ppt/comments/modernComment_21D_4DEB2009.xml><?xml version="1.0" encoding="utf-8"?>
<p188:cmLst xmlns:a="http://schemas.openxmlformats.org/drawingml/2006/main" xmlns:r="http://schemas.openxmlformats.org/officeDocument/2006/relationships" xmlns:p188="http://schemas.microsoft.com/office/powerpoint/2018/8/main">
  <p188:cm id="{0F6B03A7-7E07-4C17-8CE1-0FC3636C5415}" authorId="{19D60D62-FE88-DA12-D18A-C3A2D77C3030}" created="2025-09-21T19:09:38.405">
    <ac:txMkLst xmlns:ac="http://schemas.microsoft.com/office/drawing/2013/main/command">
      <pc:docMk xmlns:pc="http://schemas.microsoft.com/office/powerpoint/2013/main/command"/>
      <pc:sldMk xmlns:pc="http://schemas.microsoft.com/office/powerpoint/2013/main/command" cId="1307254793" sldId="541"/>
      <ac:spMk id="4" creationId="{211DB32B-3303-F504-4BF0-4D4433E7C634}"/>
      <ac:txMk cp="345">
        <ac:context len="617" hash="4155948856"/>
      </ac:txMk>
    </ac:txMkLst>
    <p188:pos x="3799697" y="618228"/>
    <p188:txBody>
      <a:bodyPr/>
      <a:lstStyle/>
      <a:p>
        <a:r>
          <a:rPr lang="en-US"/>
          <a:t>I’m not clear on what this means, but copied it in in part as a placeholder from the outline bullet - “Custody models: Bank custody vs. non-bank custody, safeguarding reserves, operational risks”.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4E3F56-7B36-4FD2-A5B2-EFF4CBEAA1D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15F8E6-D455-4622-ABB1-8ED1EDCCAC9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CDC29E7-2CFD-429C-A86C-CD0C62160B63}" type="datetimeFigureOut">
              <a:rPr lang="en-US" smtClean="0"/>
              <a:t>9/24/2025</a:t>
            </a:fld>
            <a:endParaRPr lang="en-US"/>
          </a:p>
        </p:txBody>
      </p:sp>
      <p:sp>
        <p:nvSpPr>
          <p:cNvPr id="4" name="Footer Placeholder 3">
            <a:extLst>
              <a:ext uri="{FF2B5EF4-FFF2-40B4-BE49-F238E27FC236}">
                <a16:creationId xmlns:a16="http://schemas.microsoft.com/office/drawing/2014/main" id="{7C50AEC6-942D-42A2-99A6-8CB85D7FAF31}"/>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944C76-43A2-4A54-BDBA-57CD2E9B6FFD}"/>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0254674-028B-4093-BCA2-0DC794790999}" type="slidenum">
              <a:rPr lang="en-US" smtClean="0"/>
              <a:t>‹#›</a:t>
            </a:fld>
            <a:endParaRPr lang="en-US"/>
          </a:p>
        </p:txBody>
      </p:sp>
    </p:spTree>
    <p:extLst>
      <p:ext uri="{BB962C8B-B14F-4D97-AF65-F5344CB8AC3E}">
        <p14:creationId xmlns:p14="http://schemas.microsoft.com/office/powerpoint/2010/main" val="19852654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47DBEC5-0E20-4F25-A955-9E2F725DE00F}" type="datetimeFigureOut">
              <a:rPr lang="en-US" smtClean="0"/>
              <a:t>9/24/2025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C77B2E9-574D-4859-BF09-C502F7FC8B98}" type="slidenum">
              <a:rPr lang="en-US" smtClean="0"/>
              <a:t>‹#›</a:t>
            </a:fld>
            <a:endParaRPr lang="en-US"/>
          </a:p>
        </p:txBody>
      </p:sp>
    </p:spTree>
    <p:extLst>
      <p:ext uri="{BB962C8B-B14F-4D97-AF65-F5344CB8AC3E}">
        <p14:creationId xmlns:p14="http://schemas.microsoft.com/office/powerpoint/2010/main" val="2334013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2</a:t>
            </a:fld>
            <a:endParaRPr lang="en-US"/>
          </a:p>
        </p:txBody>
      </p:sp>
    </p:spTree>
    <p:extLst>
      <p:ext uri="{BB962C8B-B14F-4D97-AF65-F5344CB8AC3E}">
        <p14:creationId xmlns:p14="http://schemas.microsoft.com/office/powerpoint/2010/main" val="4046292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C77B2E9-574D-4859-BF09-C502F7FC8B98}" type="slidenum">
              <a:rPr lang="en-US" smtClean="0"/>
              <a:t>13</a:t>
            </a:fld>
            <a:endParaRPr lang="en-US"/>
          </a:p>
        </p:txBody>
      </p:sp>
    </p:spTree>
    <p:extLst>
      <p:ext uri="{BB962C8B-B14F-4D97-AF65-F5344CB8AC3E}">
        <p14:creationId xmlns:p14="http://schemas.microsoft.com/office/powerpoint/2010/main" val="148305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14</a:t>
            </a:fld>
            <a:endParaRPr lang="en-US"/>
          </a:p>
        </p:txBody>
      </p:sp>
    </p:spTree>
    <p:extLst>
      <p:ext uri="{BB962C8B-B14F-4D97-AF65-F5344CB8AC3E}">
        <p14:creationId xmlns:p14="http://schemas.microsoft.com/office/powerpoint/2010/main" val="23561255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15</a:t>
            </a:fld>
            <a:endParaRPr lang="en-US"/>
          </a:p>
        </p:txBody>
      </p:sp>
    </p:spTree>
    <p:extLst>
      <p:ext uri="{BB962C8B-B14F-4D97-AF65-F5344CB8AC3E}">
        <p14:creationId xmlns:p14="http://schemas.microsoft.com/office/powerpoint/2010/main" val="22849415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600"/>
              </a:spcAft>
            </a:pPr>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16</a:t>
            </a:fld>
            <a:endParaRPr lang="en-US"/>
          </a:p>
        </p:txBody>
      </p:sp>
    </p:spTree>
    <p:extLst>
      <p:ext uri="{BB962C8B-B14F-4D97-AF65-F5344CB8AC3E}">
        <p14:creationId xmlns:p14="http://schemas.microsoft.com/office/powerpoint/2010/main" val="865284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47A01-53F8-11B9-D39A-85A682A73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DED81F-2E89-698D-E366-1167497821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61C271-6173-AE76-C60A-A254ED62D0C0}"/>
              </a:ext>
            </a:extLst>
          </p:cNvPr>
          <p:cNvSpPr>
            <a:spLocks noGrp="1"/>
          </p:cNvSpPr>
          <p:nvPr>
            <p:ph type="body" idx="1"/>
          </p:nvPr>
        </p:nvSpPr>
        <p:spPr/>
        <p:txBody>
          <a:bodyPr/>
          <a:lstStyle/>
          <a:p>
            <a:pPr marL="0" marR="0">
              <a:lnSpc>
                <a:spcPct val="107000"/>
              </a:lnSpc>
              <a:spcBef>
                <a:spcPts val="0"/>
              </a:spcBef>
              <a:spcAft>
                <a:spcPts val="600"/>
              </a:spcAft>
            </a:pPr>
            <a:endParaRPr lang="en-US" dirty="0"/>
          </a:p>
        </p:txBody>
      </p:sp>
      <p:sp>
        <p:nvSpPr>
          <p:cNvPr id="4" name="Slide Number Placeholder 3">
            <a:extLst>
              <a:ext uri="{FF2B5EF4-FFF2-40B4-BE49-F238E27FC236}">
                <a16:creationId xmlns:a16="http://schemas.microsoft.com/office/drawing/2014/main" id="{3B91AA69-E62D-BF9C-9FE0-5ACE3733BFAF}"/>
              </a:ext>
            </a:extLst>
          </p:cNvPr>
          <p:cNvSpPr>
            <a:spLocks noGrp="1"/>
          </p:cNvSpPr>
          <p:nvPr>
            <p:ph type="sldNum" sz="quarter" idx="5"/>
          </p:nvPr>
        </p:nvSpPr>
        <p:spPr/>
        <p:txBody>
          <a:bodyPr/>
          <a:lstStyle/>
          <a:p>
            <a:fld id="{8C77B2E9-574D-4859-BF09-C502F7FC8B98}" type="slidenum">
              <a:rPr lang="en-US" smtClean="0"/>
              <a:t>17</a:t>
            </a:fld>
            <a:endParaRPr lang="en-US"/>
          </a:p>
        </p:txBody>
      </p:sp>
    </p:spTree>
    <p:extLst>
      <p:ext uri="{BB962C8B-B14F-4D97-AF65-F5344CB8AC3E}">
        <p14:creationId xmlns:p14="http://schemas.microsoft.com/office/powerpoint/2010/main" val="3840853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E63B9-D162-801E-FA69-603C84ACB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315C4-ADDF-D488-D98C-B03AB82B69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35DD3-9ADE-AA5E-672D-AE724BA019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BCD5F-D298-C449-563D-C923A2169DCC}"/>
              </a:ext>
            </a:extLst>
          </p:cNvPr>
          <p:cNvSpPr>
            <a:spLocks noGrp="1"/>
          </p:cNvSpPr>
          <p:nvPr>
            <p:ph type="sldNum" sz="quarter" idx="5"/>
          </p:nvPr>
        </p:nvSpPr>
        <p:spPr/>
        <p:txBody>
          <a:bodyPr/>
          <a:lstStyle/>
          <a:p>
            <a:fld id="{8C77B2E9-574D-4859-BF09-C502F7FC8B98}" type="slidenum">
              <a:rPr lang="en-US" smtClean="0"/>
              <a:t>18</a:t>
            </a:fld>
            <a:endParaRPr lang="en-US"/>
          </a:p>
        </p:txBody>
      </p:sp>
    </p:spTree>
    <p:extLst>
      <p:ext uri="{BB962C8B-B14F-4D97-AF65-F5344CB8AC3E}">
        <p14:creationId xmlns:p14="http://schemas.microsoft.com/office/powerpoint/2010/main" val="37849848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AB695-71BA-79D7-5C4D-B2FB82CA33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243EE3-C90F-13FD-5E86-F7E625C17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263EEC-8DFD-E264-5501-A81C842583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A2613E-C389-F7E0-E218-79FFE2AEE4D0}"/>
              </a:ext>
            </a:extLst>
          </p:cNvPr>
          <p:cNvSpPr>
            <a:spLocks noGrp="1"/>
          </p:cNvSpPr>
          <p:nvPr>
            <p:ph type="sldNum" sz="quarter" idx="5"/>
          </p:nvPr>
        </p:nvSpPr>
        <p:spPr/>
        <p:txBody>
          <a:bodyPr/>
          <a:lstStyle/>
          <a:p>
            <a:fld id="{8C77B2E9-574D-4859-BF09-C502F7FC8B98}" type="slidenum">
              <a:rPr lang="en-US" smtClean="0"/>
              <a:t>20</a:t>
            </a:fld>
            <a:endParaRPr lang="en-US"/>
          </a:p>
        </p:txBody>
      </p:sp>
    </p:spTree>
    <p:extLst>
      <p:ext uri="{BB962C8B-B14F-4D97-AF65-F5344CB8AC3E}">
        <p14:creationId xmlns:p14="http://schemas.microsoft.com/office/powerpoint/2010/main" val="3967529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776AE-7596-DE61-8095-BBE1170DC5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B22C5C-7592-ED74-6BC1-DEAAC72604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E15A9E-C1D0-2E3E-FB87-3381BBC571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21C7B5-617B-DFCA-BD0D-21790DCF282C}"/>
              </a:ext>
            </a:extLst>
          </p:cNvPr>
          <p:cNvSpPr>
            <a:spLocks noGrp="1"/>
          </p:cNvSpPr>
          <p:nvPr>
            <p:ph type="sldNum" sz="quarter" idx="5"/>
          </p:nvPr>
        </p:nvSpPr>
        <p:spPr/>
        <p:txBody>
          <a:bodyPr/>
          <a:lstStyle/>
          <a:p>
            <a:fld id="{8C77B2E9-574D-4859-BF09-C502F7FC8B98}" type="slidenum">
              <a:rPr lang="en-US" smtClean="0"/>
              <a:t>21</a:t>
            </a:fld>
            <a:endParaRPr lang="en-US"/>
          </a:p>
        </p:txBody>
      </p:sp>
    </p:spTree>
    <p:extLst>
      <p:ext uri="{BB962C8B-B14F-4D97-AF65-F5344CB8AC3E}">
        <p14:creationId xmlns:p14="http://schemas.microsoft.com/office/powerpoint/2010/main" val="2472360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solidFill>
                  <a:srgbClr val="031D3D"/>
                </a:solidFill>
              </a:rPr>
              <a:t>See </a:t>
            </a:r>
            <a:r>
              <a:rPr lang="en-US" i="0" dirty="0">
                <a:solidFill>
                  <a:srgbClr val="031D3D"/>
                </a:solidFill>
              </a:rPr>
              <a:t>Section </a:t>
            </a:r>
            <a:r>
              <a:rPr lang="en-US" dirty="0">
                <a:solidFill>
                  <a:srgbClr val="031D3D"/>
                </a:solidFill>
              </a:rPr>
              <a:t>4(a)(12). The interpretive rule must clarify how the prohibition works — e.g., what kinds of companies are covered, what “predominantly engaged in financial activities” means, how the unanimous vote process works, what criteria the SCRC uses to evaluate “material risk,” etc.</a:t>
            </a:r>
          </a:p>
          <a:p>
            <a:endParaRPr lang="en-US" i="1" dirty="0">
              <a:solidFill>
                <a:srgbClr val="031D3D"/>
              </a:solidFill>
            </a:endParaRPr>
          </a:p>
          <a:p>
            <a:r>
              <a:rPr lang="en-US" i="1" dirty="0">
                <a:solidFill>
                  <a:srgbClr val="031D3D"/>
                </a:solidFill>
              </a:rPr>
              <a:t> State Stablecoin Certifications. “Within one year after effective date of the Act, State payment stablecoin regulators must submit initial certifications that a State regulatory regime is “substantially similar” to the Federal framework. “</a:t>
            </a:r>
          </a:p>
        </p:txBody>
      </p:sp>
      <p:sp>
        <p:nvSpPr>
          <p:cNvPr id="4" name="Slide Number Placeholder 3"/>
          <p:cNvSpPr>
            <a:spLocks noGrp="1"/>
          </p:cNvSpPr>
          <p:nvPr>
            <p:ph type="sldNum" sz="quarter" idx="5"/>
          </p:nvPr>
        </p:nvSpPr>
        <p:spPr/>
        <p:txBody>
          <a:bodyPr/>
          <a:lstStyle/>
          <a:p>
            <a:fld id="{8C77B2E9-574D-4859-BF09-C502F7FC8B98}" type="slidenum">
              <a:rPr lang="en-US" smtClean="0"/>
              <a:t>24</a:t>
            </a:fld>
            <a:endParaRPr lang="en-US"/>
          </a:p>
        </p:txBody>
      </p:sp>
    </p:spTree>
    <p:extLst>
      <p:ext uri="{BB962C8B-B14F-4D97-AF65-F5344CB8AC3E}">
        <p14:creationId xmlns:p14="http://schemas.microsoft.com/office/powerpoint/2010/main" val="25296289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63588-6CEB-9F2D-4B5B-3F935A201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8F59FB-5873-75F7-B53F-42072287A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7E427F-FAB9-CAFA-67D8-8BDACA57A5FA}"/>
              </a:ext>
            </a:extLst>
          </p:cNvPr>
          <p:cNvSpPr>
            <a:spLocks noGrp="1"/>
          </p:cNvSpPr>
          <p:nvPr>
            <p:ph type="body" idx="1"/>
          </p:nvPr>
        </p:nvSpPr>
        <p:spPr/>
        <p:txBody>
          <a:bodyPr/>
          <a:lstStyle/>
          <a:p>
            <a:endParaRPr lang="en-US" i="1" dirty="0">
              <a:solidFill>
                <a:srgbClr val="031D3D"/>
              </a:solidFill>
            </a:endParaRPr>
          </a:p>
        </p:txBody>
      </p:sp>
      <p:sp>
        <p:nvSpPr>
          <p:cNvPr id="4" name="Slide Number Placeholder 3">
            <a:extLst>
              <a:ext uri="{FF2B5EF4-FFF2-40B4-BE49-F238E27FC236}">
                <a16:creationId xmlns:a16="http://schemas.microsoft.com/office/drawing/2014/main" id="{2DD2CFA1-26F7-499C-A792-BB3B589F7EB5}"/>
              </a:ext>
            </a:extLst>
          </p:cNvPr>
          <p:cNvSpPr>
            <a:spLocks noGrp="1"/>
          </p:cNvSpPr>
          <p:nvPr>
            <p:ph type="sldNum" sz="quarter" idx="5"/>
          </p:nvPr>
        </p:nvSpPr>
        <p:spPr/>
        <p:txBody>
          <a:bodyPr/>
          <a:lstStyle/>
          <a:p>
            <a:fld id="{8C77B2E9-574D-4859-BF09-C502F7FC8B98}" type="slidenum">
              <a:rPr lang="en-US" smtClean="0"/>
              <a:t>25</a:t>
            </a:fld>
            <a:endParaRPr lang="en-US"/>
          </a:p>
        </p:txBody>
      </p:sp>
    </p:spTree>
    <p:extLst>
      <p:ext uri="{BB962C8B-B14F-4D97-AF65-F5344CB8AC3E}">
        <p14:creationId xmlns:p14="http://schemas.microsoft.com/office/powerpoint/2010/main" val="370520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4</a:t>
            </a:fld>
            <a:endParaRPr lang="en-US"/>
          </a:p>
        </p:txBody>
      </p:sp>
    </p:spTree>
    <p:extLst>
      <p:ext uri="{BB962C8B-B14F-4D97-AF65-F5344CB8AC3E}">
        <p14:creationId xmlns:p14="http://schemas.microsoft.com/office/powerpoint/2010/main" val="4217365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27</a:t>
            </a:fld>
            <a:endParaRPr lang="en-US"/>
          </a:p>
        </p:txBody>
      </p:sp>
    </p:spTree>
    <p:extLst>
      <p:ext uri="{BB962C8B-B14F-4D97-AF65-F5344CB8AC3E}">
        <p14:creationId xmlns:p14="http://schemas.microsoft.com/office/powerpoint/2010/main" val="3554103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29</a:t>
            </a:fld>
            <a:endParaRPr lang="en-US"/>
          </a:p>
        </p:txBody>
      </p:sp>
    </p:spTree>
    <p:extLst>
      <p:ext uri="{BB962C8B-B14F-4D97-AF65-F5344CB8AC3E}">
        <p14:creationId xmlns:p14="http://schemas.microsoft.com/office/powerpoint/2010/main" val="3682560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30</a:t>
            </a:fld>
            <a:endParaRPr lang="en-US"/>
          </a:p>
        </p:txBody>
      </p:sp>
    </p:spTree>
    <p:extLst>
      <p:ext uri="{BB962C8B-B14F-4D97-AF65-F5344CB8AC3E}">
        <p14:creationId xmlns:p14="http://schemas.microsoft.com/office/powerpoint/2010/main" val="16234470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31</a:t>
            </a:fld>
            <a:endParaRPr lang="en-US"/>
          </a:p>
        </p:txBody>
      </p:sp>
    </p:spTree>
    <p:extLst>
      <p:ext uri="{BB962C8B-B14F-4D97-AF65-F5344CB8AC3E}">
        <p14:creationId xmlns:p14="http://schemas.microsoft.com/office/powerpoint/2010/main" val="32935161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32</a:t>
            </a:fld>
            <a:endParaRPr lang="en-US"/>
          </a:p>
        </p:txBody>
      </p:sp>
    </p:spTree>
    <p:extLst>
      <p:ext uri="{BB962C8B-B14F-4D97-AF65-F5344CB8AC3E}">
        <p14:creationId xmlns:p14="http://schemas.microsoft.com/office/powerpoint/2010/main" val="17959162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33</a:t>
            </a:fld>
            <a:endParaRPr lang="en-US"/>
          </a:p>
        </p:txBody>
      </p:sp>
    </p:spTree>
    <p:extLst>
      <p:ext uri="{BB962C8B-B14F-4D97-AF65-F5344CB8AC3E}">
        <p14:creationId xmlns:p14="http://schemas.microsoft.com/office/powerpoint/2010/main" val="3336557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5</a:t>
            </a:fld>
            <a:endParaRPr lang="en-US"/>
          </a:p>
        </p:txBody>
      </p:sp>
    </p:spTree>
    <p:extLst>
      <p:ext uri="{BB962C8B-B14F-4D97-AF65-F5344CB8AC3E}">
        <p14:creationId xmlns:p14="http://schemas.microsoft.com/office/powerpoint/2010/main" val="1901805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C77B2E9-574D-4859-BF09-C502F7FC8B98}" type="slidenum">
              <a:rPr lang="en-US" smtClean="0"/>
              <a:t>6</a:t>
            </a:fld>
            <a:endParaRPr lang="en-US"/>
          </a:p>
        </p:txBody>
      </p:sp>
    </p:spTree>
    <p:extLst>
      <p:ext uri="{BB962C8B-B14F-4D97-AF65-F5344CB8AC3E}">
        <p14:creationId xmlns:p14="http://schemas.microsoft.com/office/powerpoint/2010/main" val="765169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7</a:t>
            </a:fld>
            <a:endParaRPr lang="en-US"/>
          </a:p>
        </p:txBody>
      </p:sp>
    </p:spTree>
    <p:extLst>
      <p:ext uri="{BB962C8B-B14F-4D97-AF65-F5344CB8AC3E}">
        <p14:creationId xmlns:p14="http://schemas.microsoft.com/office/powerpoint/2010/main" val="849670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8</a:t>
            </a:fld>
            <a:endParaRPr lang="en-US"/>
          </a:p>
        </p:txBody>
      </p:sp>
    </p:spTree>
    <p:extLst>
      <p:ext uri="{BB962C8B-B14F-4D97-AF65-F5344CB8AC3E}">
        <p14:creationId xmlns:p14="http://schemas.microsoft.com/office/powerpoint/2010/main" val="8916306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9</a:t>
            </a:fld>
            <a:endParaRPr lang="en-US"/>
          </a:p>
        </p:txBody>
      </p:sp>
    </p:spTree>
    <p:extLst>
      <p:ext uri="{BB962C8B-B14F-4D97-AF65-F5344CB8AC3E}">
        <p14:creationId xmlns:p14="http://schemas.microsoft.com/office/powerpoint/2010/main" val="858711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11</a:t>
            </a:fld>
            <a:endParaRPr lang="en-US"/>
          </a:p>
        </p:txBody>
      </p:sp>
    </p:spTree>
    <p:extLst>
      <p:ext uri="{BB962C8B-B14F-4D97-AF65-F5344CB8AC3E}">
        <p14:creationId xmlns:p14="http://schemas.microsoft.com/office/powerpoint/2010/main" val="120335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C77B2E9-574D-4859-BF09-C502F7FC8B98}" type="slidenum">
              <a:rPr lang="en-US" smtClean="0"/>
              <a:t>12</a:t>
            </a:fld>
            <a:endParaRPr lang="en-US"/>
          </a:p>
        </p:txBody>
      </p:sp>
    </p:spTree>
    <p:extLst>
      <p:ext uri="{BB962C8B-B14F-4D97-AF65-F5344CB8AC3E}">
        <p14:creationId xmlns:p14="http://schemas.microsoft.com/office/powerpoint/2010/main" val="1531196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1" name="Text Placeholder 2"/>
          <p:cNvSpPr>
            <a:spLocks noGrp="1"/>
          </p:cNvSpPr>
          <p:nvPr>
            <p:ph type="body" idx="18" hasCustomPrompt="1"/>
          </p:nvPr>
        </p:nvSpPr>
        <p:spPr>
          <a:xfrm>
            <a:off x="1531047" y="3703321"/>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r>
              <a:rPr lang="en-US" sz="1400" spc="50" dirty="0"/>
              <a:t> -- Arial Bold 14pt</a:t>
            </a:r>
          </a:p>
        </p:txBody>
      </p:sp>
      <p:sp>
        <p:nvSpPr>
          <p:cNvPr id="7" name="Rectangle 6"/>
          <p:cNvSpPr/>
          <p:nvPr userDrawn="1"/>
        </p:nvSpPr>
        <p:spPr>
          <a:xfrm>
            <a:off x="0" y="1247912"/>
            <a:ext cx="12192000" cy="18470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524001" y="1247912"/>
            <a:ext cx="9143999" cy="1023016"/>
          </a:xfrm>
          <a:prstGeom prst="rect">
            <a:avLst/>
          </a:prstGeom>
        </p:spPr>
        <p:txBody>
          <a:bodyPr lIns="0" tIns="0" rIns="0" bIns="0" anchor="b" anchorCtr="0">
            <a:noAutofit/>
          </a:bodyPr>
          <a:lstStyle>
            <a:lvl1pPr algn="l">
              <a:defRPr sz="3200" b="1" spc="50" baseline="0">
                <a:solidFill>
                  <a:srgbClr val="FFFFFF"/>
                </a:solidFill>
                <a:latin typeface="Arial" panose="020B0604020202020204" pitchFamily="34" charset="0"/>
                <a:cs typeface="Arial" panose="020B0604020202020204" pitchFamily="34" charset="0"/>
              </a:defRPr>
            </a:lvl1pPr>
          </a:lstStyle>
          <a:p>
            <a:r>
              <a:rPr lang="en-US" dirty="0"/>
              <a:t>Presentation Title -- Arial Bold 32pt</a:t>
            </a:r>
          </a:p>
        </p:txBody>
      </p:sp>
      <p:sp>
        <p:nvSpPr>
          <p:cNvPr id="3" name="Subtitle 2"/>
          <p:cNvSpPr>
            <a:spLocks noGrp="1"/>
          </p:cNvSpPr>
          <p:nvPr>
            <p:ph type="subTitle" idx="1" hasCustomPrompt="1"/>
          </p:nvPr>
        </p:nvSpPr>
        <p:spPr>
          <a:xfrm>
            <a:off x="1524000" y="2472039"/>
            <a:ext cx="9143999" cy="612672"/>
          </a:xfrm>
          <a:prstGeom prst="rect">
            <a:avLst/>
          </a:prstGeom>
        </p:spPr>
        <p:txBody>
          <a:bodyPr lIns="0" tIns="0" rIns="0" bIns="0">
            <a:noAutofit/>
          </a:bodyPr>
          <a:lstStyle>
            <a:lvl1pPr marL="0" indent="0" algn="l">
              <a:spcBef>
                <a:spcPts val="0"/>
              </a:spcBef>
              <a:buNone/>
              <a:defRPr sz="2000" b="1" spc="50" baseline="0">
                <a:solidFill>
                  <a:srgbClr val="00ACB6"/>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Subheading -- Arial Bold 20 </a:t>
            </a:r>
          </a:p>
        </p:txBody>
      </p:sp>
      <p:sp>
        <p:nvSpPr>
          <p:cNvPr id="18" name="Text Placeholder 2"/>
          <p:cNvSpPr>
            <a:spLocks noGrp="1"/>
          </p:cNvSpPr>
          <p:nvPr>
            <p:ph type="body" idx="22" hasCustomPrompt="1"/>
          </p:nvPr>
        </p:nvSpPr>
        <p:spPr>
          <a:xfrm>
            <a:off x="1531044" y="3948324"/>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 -- Arial 14pt</a:t>
            </a:r>
          </a:p>
        </p:txBody>
      </p:sp>
      <p:sp>
        <p:nvSpPr>
          <p:cNvPr id="19" name="Text Placeholder 2"/>
          <p:cNvSpPr>
            <a:spLocks noGrp="1"/>
          </p:cNvSpPr>
          <p:nvPr>
            <p:ph type="body" idx="23" hasCustomPrompt="1"/>
          </p:nvPr>
        </p:nvSpPr>
        <p:spPr>
          <a:xfrm>
            <a:off x="1531050" y="5054614"/>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20" name="Text Placeholder 2"/>
          <p:cNvSpPr>
            <a:spLocks noGrp="1"/>
          </p:cNvSpPr>
          <p:nvPr>
            <p:ph type="body" idx="24" hasCustomPrompt="1"/>
          </p:nvPr>
        </p:nvSpPr>
        <p:spPr>
          <a:xfrm>
            <a:off x="1531047" y="5299617"/>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a:t>
            </a:r>
          </a:p>
        </p:txBody>
      </p:sp>
      <p:sp>
        <p:nvSpPr>
          <p:cNvPr id="21" name="Text Placeholder 2"/>
          <p:cNvSpPr>
            <a:spLocks noGrp="1"/>
          </p:cNvSpPr>
          <p:nvPr>
            <p:ph type="body" idx="25" hasCustomPrompt="1"/>
          </p:nvPr>
        </p:nvSpPr>
        <p:spPr>
          <a:xfrm>
            <a:off x="1518855" y="4361245"/>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22" name="Text Placeholder 2"/>
          <p:cNvSpPr>
            <a:spLocks noGrp="1"/>
          </p:cNvSpPr>
          <p:nvPr>
            <p:ph type="body" idx="26" hasCustomPrompt="1"/>
          </p:nvPr>
        </p:nvSpPr>
        <p:spPr>
          <a:xfrm>
            <a:off x="1518852" y="4606248"/>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a:t>
            </a:r>
          </a:p>
        </p:txBody>
      </p:sp>
    </p:spTree>
    <p:extLst>
      <p:ext uri="{BB962C8B-B14F-4D97-AF65-F5344CB8AC3E}">
        <p14:creationId xmlns:p14="http://schemas.microsoft.com/office/powerpoint/2010/main" val="92117162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ide Bar">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F76E8DB0-1452-46EB-ABE7-EF4A8FA13B57}"/>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3" name="Footer Placeholder 2">
            <a:extLst>
              <a:ext uri="{FF2B5EF4-FFF2-40B4-BE49-F238E27FC236}">
                <a16:creationId xmlns:a16="http://schemas.microsoft.com/office/drawing/2014/main" id="{4FD3454A-17C8-45E2-9D07-E27DD1CDC239}"/>
              </a:ext>
            </a:extLst>
          </p:cNvPr>
          <p:cNvSpPr>
            <a:spLocks noGrp="1"/>
          </p:cNvSpPr>
          <p:nvPr>
            <p:ph type="ftr" sz="quarter" idx="10"/>
          </p:nvPr>
        </p:nvSpPr>
        <p:spPr/>
        <p:txBody>
          <a:bodyPr/>
          <a:lstStyle>
            <a:lvl1pPr>
              <a:defRPr/>
            </a:lvl1pPr>
          </a:lstStyle>
          <a:p>
            <a:r>
              <a:rPr lang="en-US"/>
              <a:t>© 2025  /  Confidential  /  Slide  ‹#›</a:t>
            </a:r>
            <a:endParaRPr dirty="0"/>
          </a:p>
        </p:txBody>
      </p:sp>
      <p:sp>
        <p:nvSpPr>
          <p:cNvPr id="4" name="Picture Placeholder 3">
            <a:extLst>
              <a:ext uri="{FF2B5EF4-FFF2-40B4-BE49-F238E27FC236}">
                <a16:creationId xmlns:a16="http://schemas.microsoft.com/office/drawing/2014/main" id="{B8D53EF4-38A1-4563-9CC5-054C780DD0A7}"/>
              </a:ext>
            </a:extLst>
          </p:cNvPr>
          <p:cNvSpPr>
            <a:spLocks noGrp="1"/>
          </p:cNvSpPr>
          <p:nvPr>
            <p:ph type="pic" sz="quarter" idx="11" hasCustomPrompt="1"/>
          </p:nvPr>
        </p:nvSpPr>
        <p:spPr>
          <a:xfrm>
            <a:off x="1524000" y="1333500"/>
            <a:ext cx="2240280" cy="4389120"/>
          </a:xfrm>
          <a:prstGeom prst="rect">
            <a:avLst/>
          </a:prstGeom>
        </p:spPr>
        <p:txBody>
          <a:bodyPr/>
          <a:lstStyle>
            <a:lvl1pPr>
              <a:defRPr/>
            </a:lvl1pPr>
          </a:lstStyle>
          <a:p>
            <a:r>
              <a:rPr lang="en-US" dirty="0"/>
              <a:t>Place image from sidebar images folder</a:t>
            </a:r>
          </a:p>
        </p:txBody>
      </p:sp>
      <p:sp>
        <p:nvSpPr>
          <p:cNvPr id="11" name="Text Placeholder 4">
            <a:extLst>
              <a:ext uri="{FF2B5EF4-FFF2-40B4-BE49-F238E27FC236}">
                <a16:creationId xmlns:a16="http://schemas.microsoft.com/office/drawing/2014/main" id="{C2DEEFA3-4CD8-4BCA-B86F-8A9559D16BA2}"/>
              </a:ext>
            </a:extLst>
          </p:cNvPr>
          <p:cNvSpPr>
            <a:spLocks noGrp="1"/>
          </p:cNvSpPr>
          <p:nvPr>
            <p:ph idx="12"/>
          </p:nvPr>
        </p:nvSpPr>
        <p:spPr>
          <a:xfrm>
            <a:off x="4067175" y="1344612"/>
            <a:ext cx="660082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Tree>
    <p:extLst>
      <p:ext uri="{BB962C8B-B14F-4D97-AF65-F5344CB8AC3E}">
        <p14:creationId xmlns:p14="http://schemas.microsoft.com/office/powerpoint/2010/main" val="205321363"/>
      </p:ext>
    </p:extLst>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eft Side Bar">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F76E8DB0-1452-46EB-ABE7-EF4A8FA13B57}"/>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3" name="Footer Placeholder 2">
            <a:extLst>
              <a:ext uri="{FF2B5EF4-FFF2-40B4-BE49-F238E27FC236}">
                <a16:creationId xmlns:a16="http://schemas.microsoft.com/office/drawing/2014/main" id="{4FD3454A-17C8-45E2-9D07-E27DD1CDC239}"/>
              </a:ext>
            </a:extLst>
          </p:cNvPr>
          <p:cNvSpPr>
            <a:spLocks noGrp="1"/>
          </p:cNvSpPr>
          <p:nvPr>
            <p:ph type="ftr" sz="quarter" idx="10"/>
          </p:nvPr>
        </p:nvSpPr>
        <p:spPr/>
        <p:txBody>
          <a:bodyPr/>
          <a:lstStyle>
            <a:lvl1pPr>
              <a:defRPr/>
            </a:lvl1pPr>
          </a:lstStyle>
          <a:p>
            <a:r>
              <a:rPr lang="en-US"/>
              <a:t>© 2025  /  Confidential  /  Slide  ‹#›</a:t>
            </a:r>
            <a:endParaRPr dirty="0"/>
          </a:p>
        </p:txBody>
      </p:sp>
      <p:cxnSp>
        <p:nvCxnSpPr>
          <p:cNvPr id="8" name="Straight Connector 7">
            <a:extLst>
              <a:ext uri="{FF2B5EF4-FFF2-40B4-BE49-F238E27FC236}">
                <a16:creationId xmlns:a16="http://schemas.microsoft.com/office/drawing/2014/main" id="{7D5AE27A-AC69-47DA-B89E-03681D7D7CAE}"/>
              </a:ext>
            </a:extLst>
          </p:cNvPr>
          <p:cNvCxnSpPr>
            <a:cxnSpLocks/>
          </p:cNvCxnSpPr>
          <p:nvPr userDrawn="1"/>
        </p:nvCxnSpPr>
        <p:spPr>
          <a:xfrm>
            <a:off x="1524000" y="1333500"/>
            <a:ext cx="22479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 Placeholder 4">
            <a:extLst>
              <a:ext uri="{FF2B5EF4-FFF2-40B4-BE49-F238E27FC236}">
                <a16:creationId xmlns:a16="http://schemas.microsoft.com/office/drawing/2014/main" id="{188A8ACC-29DF-4B33-BF6F-EAC1C156729A}"/>
              </a:ext>
            </a:extLst>
          </p:cNvPr>
          <p:cNvSpPr>
            <a:spLocks noGrp="1"/>
          </p:cNvSpPr>
          <p:nvPr>
            <p:ph idx="13"/>
          </p:nvPr>
        </p:nvSpPr>
        <p:spPr>
          <a:xfrm>
            <a:off x="4067175" y="1344612"/>
            <a:ext cx="660082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Tree>
    <p:extLst>
      <p:ext uri="{BB962C8B-B14F-4D97-AF65-F5344CB8AC3E}">
        <p14:creationId xmlns:p14="http://schemas.microsoft.com/office/powerpoint/2010/main" val="1738961673"/>
      </p:ext>
    </p:extLst>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colade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E286DF-034F-4EE0-A230-987ABB29844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24000" y="4790073"/>
            <a:ext cx="596302" cy="596302"/>
          </a:xfrm>
          <a:prstGeom prst="rect">
            <a:avLst/>
          </a:prstGeom>
        </p:spPr>
      </p:pic>
      <p:pic>
        <p:nvPicPr>
          <p:cNvPr id="6" name="Picture 5">
            <a:extLst>
              <a:ext uri="{FF2B5EF4-FFF2-40B4-BE49-F238E27FC236}">
                <a16:creationId xmlns:a16="http://schemas.microsoft.com/office/drawing/2014/main" id="{F3D42830-8CAD-4E88-BD4F-FFE4CFA083C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24000" y="3929534"/>
            <a:ext cx="596302" cy="596302"/>
          </a:xfrm>
          <a:prstGeom prst="rect">
            <a:avLst/>
          </a:prstGeom>
        </p:spPr>
      </p:pic>
      <p:pic>
        <p:nvPicPr>
          <p:cNvPr id="7" name="Picture 6">
            <a:extLst>
              <a:ext uri="{FF2B5EF4-FFF2-40B4-BE49-F238E27FC236}">
                <a16:creationId xmlns:a16="http://schemas.microsoft.com/office/drawing/2014/main" id="{C085C26B-3088-4090-87B6-E1E48021B01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24000" y="3068995"/>
            <a:ext cx="596302" cy="596302"/>
          </a:xfrm>
          <a:prstGeom prst="rect">
            <a:avLst/>
          </a:prstGeom>
        </p:spPr>
      </p:pic>
      <p:pic>
        <p:nvPicPr>
          <p:cNvPr id="8" name="Picture 7">
            <a:extLst>
              <a:ext uri="{FF2B5EF4-FFF2-40B4-BE49-F238E27FC236}">
                <a16:creationId xmlns:a16="http://schemas.microsoft.com/office/drawing/2014/main" id="{D2790AD9-69B5-424D-A4A3-859C2140A9E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24000" y="1341868"/>
            <a:ext cx="596302" cy="596302"/>
          </a:xfrm>
          <a:prstGeom prst="rect">
            <a:avLst/>
          </a:prstGeom>
        </p:spPr>
      </p:pic>
      <p:pic>
        <p:nvPicPr>
          <p:cNvPr id="9" name="Picture 8">
            <a:extLst>
              <a:ext uri="{FF2B5EF4-FFF2-40B4-BE49-F238E27FC236}">
                <a16:creationId xmlns:a16="http://schemas.microsoft.com/office/drawing/2014/main" id="{86E5AA60-13BF-430A-80CB-0FDFA55A0E8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524000" y="2208456"/>
            <a:ext cx="596302" cy="596302"/>
          </a:xfrm>
          <a:prstGeom prst="rect">
            <a:avLst/>
          </a:prstGeom>
        </p:spPr>
      </p:pic>
      <p:sp>
        <p:nvSpPr>
          <p:cNvPr id="12" name="Text Placeholder 11">
            <a:extLst>
              <a:ext uri="{FF2B5EF4-FFF2-40B4-BE49-F238E27FC236}">
                <a16:creationId xmlns:a16="http://schemas.microsoft.com/office/drawing/2014/main" id="{8E27A9ED-7A94-4D3E-B36E-C314F95FD0F8}"/>
              </a:ext>
            </a:extLst>
          </p:cNvPr>
          <p:cNvSpPr>
            <a:spLocks noGrp="1"/>
          </p:cNvSpPr>
          <p:nvPr>
            <p:ph type="body" sz="quarter" idx="11" hasCustomPrompt="1"/>
          </p:nvPr>
        </p:nvSpPr>
        <p:spPr>
          <a:xfrm>
            <a:off x="2587752" y="1341439"/>
            <a:ext cx="8087869" cy="596302"/>
          </a:xfrm>
          <a:prstGeom prst="rect">
            <a:avLst/>
          </a:prstGeom>
        </p:spPr>
        <p:txBody>
          <a:bodyPr anchor="ctr" anchorCtr="0"/>
          <a:lstStyle>
            <a:lvl1pPr marL="0" indent="0">
              <a:buNone/>
              <a:defRPr/>
            </a:lvl1pPr>
          </a:lstStyle>
          <a:p>
            <a:pPr lvl="0"/>
            <a:r>
              <a:rPr lang="en-US" dirty="0"/>
              <a:t>Georgia 16pt</a:t>
            </a:r>
          </a:p>
        </p:txBody>
      </p:sp>
      <p:sp>
        <p:nvSpPr>
          <p:cNvPr id="13" name="Text Placeholder 11">
            <a:extLst>
              <a:ext uri="{FF2B5EF4-FFF2-40B4-BE49-F238E27FC236}">
                <a16:creationId xmlns:a16="http://schemas.microsoft.com/office/drawing/2014/main" id="{8F3CE500-E94C-402C-92F6-3F5DBB07CE8A}"/>
              </a:ext>
            </a:extLst>
          </p:cNvPr>
          <p:cNvSpPr>
            <a:spLocks noGrp="1"/>
          </p:cNvSpPr>
          <p:nvPr>
            <p:ph type="body" sz="quarter" idx="12" hasCustomPrompt="1"/>
          </p:nvPr>
        </p:nvSpPr>
        <p:spPr>
          <a:xfrm>
            <a:off x="2587752" y="2208456"/>
            <a:ext cx="8087869" cy="596302"/>
          </a:xfrm>
          <a:prstGeom prst="rect">
            <a:avLst/>
          </a:prstGeom>
        </p:spPr>
        <p:txBody>
          <a:bodyPr anchor="ctr" anchorCtr="0"/>
          <a:lstStyle>
            <a:lvl1pPr marL="0" marR="0" indent="0" algn="l" defTabSz="914400" rtl="0" eaLnBrk="1" fontAlgn="auto" latinLnBrk="0" hangingPunct="1">
              <a:lnSpc>
                <a:spcPct val="100000"/>
              </a:lnSpc>
              <a:spcBef>
                <a:spcPts val="0"/>
              </a:spcBef>
              <a:spcAft>
                <a:spcPts val="0"/>
              </a:spcAft>
              <a:buClr>
                <a:srgbClr val="00ACB6"/>
              </a:buClr>
              <a:buSzTx/>
              <a:buFont typeface="Georgia" panose="02040502050405020303" pitchFamily="18" charset="0"/>
              <a:buNone/>
              <a:tabLst/>
              <a:defRPr/>
            </a:lvl1pPr>
          </a:lstStyle>
          <a:p>
            <a:pPr marL="0" marR="0" lvl="0" indent="0" algn="l" defTabSz="914400" rtl="0" eaLnBrk="1" fontAlgn="auto" latinLnBrk="0" hangingPunct="1">
              <a:lnSpc>
                <a:spcPct val="100000"/>
              </a:lnSpc>
              <a:spcBef>
                <a:spcPts val="0"/>
              </a:spcBef>
              <a:spcAft>
                <a:spcPts val="0"/>
              </a:spcAft>
              <a:buClr>
                <a:srgbClr val="00ACB6"/>
              </a:buClr>
              <a:buSzTx/>
              <a:buFont typeface="Georgia" panose="02040502050405020303" pitchFamily="18" charset="0"/>
              <a:buNone/>
              <a:tabLst/>
              <a:defRPr/>
            </a:pPr>
            <a:r>
              <a:rPr lang="en-US" dirty="0"/>
              <a:t>Single line of text will be centered to accolade icon</a:t>
            </a:r>
          </a:p>
        </p:txBody>
      </p:sp>
      <p:sp>
        <p:nvSpPr>
          <p:cNvPr id="14" name="Text Placeholder 11">
            <a:extLst>
              <a:ext uri="{FF2B5EF4-FFF2-40B4-BE49-F238E27FC236}">
                <a16:creationId xmlns:a16="http://schemas.microsoft.com/office/drawing/2014/main" id="{C1A5AA51-BEA3-41B7-B8AA-C27C16331F96}"/>
              </a:ext>
            </a:extLst>
          </p:cNvPr>
          <p:cNvSpPr>
            <a:spLocks noGrp="1"/>
          </p:cNvSpPr>
          <p:nvPr>
            <p:ph type="body" sz="quarter" idx="13" hasCustomPrompt="1"/>
          </p:nvPr>
        </p:nvSpPr>
        <p:spPr>
          <a:xfrm>
            <a:off x="2580131" y="3062517"/>
            <a:ext cx="8087869" cy="596302"/>
          </a:xfrm>
          <a:prstGeom prst="rect">
            <a:avLst/>
          </a:prstGeom>
        </p:spPr>
        <p:txBody>
          <a:bodyPr anchor="ctr" anchorCtr="0"/>
          <a:lstStyle>
            <a:lvl1pPr marL="0" marR="0" indent="0" algn="l" defTabSz="914400" rtl="0" eaLnBrk="1" fontAlgn="auto" latinLnBrk="0" hangingPunct="1">
              <a:lnSpc>
                <a:spcPct val="100000"/>
              </a:lnSpc>
              <a:spcBef>
                <a:spcPts val="0"/>
              </a:spcBef>
              <a:spcAft>
                <a:spcPts val="0"/>
              </a:spcAft>
              <a:buClr>
                <a:srgbClr val="00ACB6"/>
              </a:buClr>
              <a:buSzTx/>
              <a:buFont typeface="Georgia" panose="02040502050405020303" pitchFamily="18" charset="0"/>
              <a:buNone/>
              <a:tabLst/>
              <a:defRPr lang="en-US" sz="1600" i="0" kern="1200" baseline="0" dirty="0">
                <a:solidFill>
                  <a:schemeClr val="tx2"/>
                </a:solidFill>
                <a:latin typeface="Georgia" panose="02040502050405020303" pitchFamily="18" charset="0"/>
                <a:ea typeface="+mn-ea"/>
                <a:cs typeface="+mn-cs"/>
              </a:defRPr>
            </a:lvl1pPr>
          </a:lstStyle>
          <a:p>
            <a:pPr lvl="0"/>
            <a:r>
              <a:rPr lang="en-US" dirty="0"/>
              <a:t>Two lines of text </a:t>
            </a:r>
          </a:p>
          <a:p>
            <a:pPr lvl="0"/>
            <a:r>
              <a:rPr lang="en-US" dirty="0"/>
              <a:t>will align to top and bottom of accolade icon</a:t>
            </a:r>
          </a:p>
        </p:txBody>
      </p:sp>
      <p:sp>
        <p:nvSpPr>
          <p:cNvPr id="15" name="Text Placeholder 11">
            <a:extLst>
              <a:ext uri="{FF2B5EF4-FFF2-40B4-BE49-F238E27FC236}">
                <a16:creationId xmlns:a16="http://schemas.microsoft.com/office/drawing/2014/main" id="{D3B60107-D933-4DE4-8384-8DB4194CC508}"/>
              </a:ext>
            </a:extLst>
          </p:cNvPr>
          <p:cNvSpPr>
            <a:spLocks noGrp="1"/>
          </p:cNvSpPr>
          <p:nvPr>
            <p:ph type="body" sz="quarter" idx="14"/>
          </p:nvPr>
        </p:nvSpPr>
        <p:spPr>
          <a:xfrm>
            <a:off x="2580131" y="3929534"/>
            <a:ext cx="8087869" cy="596302"/>
          </a:xfrm>
          <a:prstGeom prst="rect">
            <a:avLst/>
          </a:prstGeom>
        </p:spPr>
        <p:txBody>
          <a:bodyPr anchor="ctr" anchorCtr="0"/>
          <a:lstStyle>
            <a:lvl1pPr marL="0" indent="0">
              <a:buNone/>
              <a:defRPr i="0"/>
            </a:lvl1pPr>
          </a:lstStyle>
          <a:p>
            <a:pPr lvl="0"/>
            <a:r>
              <a:rPr lang="en-US"/>
              <a:t>Click to edit Master text styles</a:t>
            </a:r>
          </a:p>
        </p:txBody>
      </p:sp>
      <p:sp>
        <p:nvSpPr>
          <p:cNvPr id="16" name="Text Placeholder 11">
            <a:extLst>
              <a:ext uri="{FF2B5EF4-FFF2-40B4-BE49-F238E27FC236}">
                <a16:creationId xmlns:a16="http://schemas.microsoft.com/office/drawing/2014/main" id="{6A84DEB3-D511-4FE8-ACA6-C1A1A5018E57}"/>
              </a:ext>
            </a:extLst>
          </p:cNvPr>
          <p:cNvSpPr>
            <a:spLocks noGrp="1"/>
          </p:cNvSpPr>
          <p:nvPr>
            <p:ph type="body" sz="quarter" idx="15" hasCustomPrompt="1"/>
          </p:nvPr>
        </p:nvSpPr>
        <p:spPr>
          <a:xfrm>
            <a:off x="2580131" y="4792460"/>
            <a:ext cx="8087869" cy="596302"/>
          </a:xfrm>
          <a:prstGeom prst="rect">
            <a:avLst/>
          </a:prstGeom>
        </p:spPr>
        <p:txBody>
          <a:bodyPr anchor="ctr" anchorCtr="0"/>
          <a:lstStyle>
            <a:lvl1pPr marL="0" indent="0">
              <a:buNone/>
              <a:defRPr/>
            </a:lvl1pPr>
          </a:lstStyle>
          <a:p>
            <a:pPr lvl="0"/>
            <a:r>
              <a:rPr lang="en-US" dirty="0"/>
              <a:t>Click to edit text</a:t>
            </a:r>
          </a:p>
        </p:txBody>
      </p:sp>
      <p:sp>
        <p:nvSpPr>
          <p:cNvPr id="17" name="Title 2">
            <a:extLst>
              <a:ext uri="{FF2B5EF4-FFF2-40B4-BE49-F238E27FC236}">
                <a16:creationId xmlns:a16="http://schemas.microsoft.com/office/drawing/2014/main" id="{5DEED7BD-E57B-43C2-A3DF-DE58F33E672C}"/>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2" name="Footer Placeholder 2">
            <a:extLst>
              <a:ext uri="{FF2B5EF4-FFF2-40B4-BE49-F238E27FC236}">
                <a16:creationId xmlns:a16="http://schemas.microsoft.com/office/drawing/2014/main" id="{09F0BDE0-8043-A433-B63A-E2B0A9184947}"/>
              </a:ext>
            </a:extLst>
          </p:cNvPr>
          <p:cNvSpPr>
            <a:spLocks noGrp="1"/>
          </p:cNvSpPr>
          <p:nvPr>
            <p:ph type="ftr" sz="quarter" idx="16"/>
          </p:nvPr>
        </p:nvSpPr>
        <p:spPr>
          <a:xfrm>
            <a:off x="9108255" y="6214985"/>
            <a:ext cx="2572512" cy="300482"/>
          </a:xfrm>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3096985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bout and Meet Our Firm">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5879C14-DFA9-4CAC-A95E-98F99F1001FE}"/>
              </a:ext>
            </a:extLst>
          </p:cNvPr>
          <p:cNvSpPr>
            <a:spLocks noGrp="1"/>
          </p:cNvSpPr>
          <p:nvPr>
            <p:ph type="ftr" sz="quarter" idx="31"/>
          </p:nvPr>
        </p:nvSpPr>
        <p:spPr/>
        <p:txBody>
          <a:bodyPr/>
          <a:lstStyle>
            <a:lvl1pPr>
              <a:defRPr/>
            </a:lvl1pPr>
          </a:lstStyle>
          <a:p>
            <a:r>
              <a:rPr lang="en-US"/>
              <a:t>© 2025  /  Confidential  /  Slide  ‹#›</a:t>
            </a:r>
            <a:endParaRPr dirty="0"/>
          </a:p>
        </p:txBody>
      </p:sp>
      <p:sp>
        <p:nvSpPr>
          <p:cNvPr id="28" name="TextBox 27">
            <a:extLst>
              <a:ext uri="{FF2B5EF4-FFF2-40B4-BE49-F238E27FC236}">
                <a16:creationId xmlns:a16="http://schemas.microsoft.com/office/drawing/2014/main" id="{F543EAB2-8DD7-4ADF-AB2F-334898F8B569}"/>
              </a:ext>
            </a:extLst>
          </p:cNvPr>
          <p:cNvSpPr txBox="1">
            <a:spLocks noChangeAspect="1"/>
          </p:cNvSpPr>
          <p:nvPr userDrawn="1"/>
        </p:nvSpPr>
        <p:spPr>
          <a:xfrm>
            <a:off x="6572023" y="1447801"/>
            <a:ext cx="836067" cy="836269"/>
          </a:xfrm>
          <a:prstGeom prst="rect">
            <a:avLst/>
          </a:prstGeom>
          <a:solidFill>
            <a:schemeClr val="tx1"/>
          </a:solidFill>
          <a:ln>
            <a:noFill/>
          </a:ln>
        </p:spPr>
        <p:txBody>
          <a:bodyPr wrap="square" rtlCol="0" anchor="ctr" anchorCtr="0">
            <a:normAutofit/>
          </a:bodyPr>
          <a:lstStyle/>
          <a:p>
            <a:pPr algn="ctr"/>
            <a:r>
              <a:rPr lang="en-US" sz="1800" b="1" i="0" dirty="0">
                <a:solidFill>
                  <a:schemeClr val="bg1"/>
                </a:solidFill>
                <a:latin typeface="+mj-lt"/>
              </a:rPr>
              <a:t>900+</a:t>
            </a:r>
          </a:p>
        </p:txBody>
      </p:sp>
      <p:sp>
        <p:nvSpPr>
          <p:cNvPr id="35" name="TextBox 34">
            <a:extLst>
              <a:ext uri="{FF2B5EF4-FFF2-40B4-BE49-F238E27FC236}">
                <a16:creationId xmlns:a16="http://schemas.microsoft.com/office/drawing/2014/main" id="{5F6D4257-25B3-4FA4-9B49-D456B3AA3EFF}"/>
              </a:ext>
            </a:extLst>
          </p:cNvPr>
          <p:cNvSpPr txBox="1">
            <a:spLocks noChangeAspect="1"/>
          </p:cNvSpPr>
          <p:nvPr userDrawn="1"/>
        </p:nvSpPr>
        <p:spPr>
          <a:xfrm>
            <a:off x="6572023" y="2541450"/>
            <a:ext cx="836067" cy="836269"/>
          </a:xfrm>
          <a:prstGeom prst="rect">
            <a:avLst/>
          </a:prstGeom>
          <a:solidFill>
            <a:schemeClr val="tx1"/>
          </a:solidFill>
          <a:ln>
            <a:noFill/>
          </a:ln>
        </p:spPr>
        <p:txBody>
          <a:bodyPr wrap="square" rtlCol="0" anchor="ctr" anchorCtr="0">
            <a:normAutofit/>
          </a:bodyPr>
          <a:lstStyle/>
          <a:p>
            <a:pPr algn="ctr"/>
            <a:r>
              <a:rPr lang="en-US" sz="1800" b="1" i="0" dirty="0">
                <a:solidFill>
                  <a:schemeClr val="bg1"/>
                </a:solidFill>
                <a:latin typeface="+mj-lt"/>
              </a:rPr>
              <a:t>120</a:t>
            </a:r>
            <a:r>
              <a:rPr kumimoji="0" lang="en-US" sz="1800" b="1" i="0" u="none" strike="noStrike" kern="1200" cap="none" spc="0" normalizeH="0" baseline="0" noProof="0" dirty="0">
                <a:ln>
                  <a:noFill/>
                </a:ln>
                <a:solidFill>
                  <a:srgbClr val="00ACB6"/>
                </a:solidFill>
                <a:effectLst/>
                <a:uLnTx/>
                <a:uFillTx/>
                <a:latin typeface="Arial"/>
                <a:ea typeface="+mn-ea"/>
                <a:cs typeface="+mn-cs"/>
              </a:rPr>
              <a:t>+</a:t>
            </a:r>
            <a:endParaRPr lang="en-US" sz="1800" b="1" i="0" dirty="0">
              <a:solidFill>
                <a:schemeClr val="bg1"/>
              </a:solidFill>
              <a:latin typeface="+mj-lt"/>
            </a:endParaRPr>
          </a:p>
        </p:txBody>
      </p:sp>
      <p:sp>
        <p:nvSpPr>
          <p:cNvPr id="38" name="TextBox 37">
            <a:extLst>
              <a:ext uri="{FF2B5EF4-FFF2-40B4-BE49-F238E27FC236}">
                <a16:creationId xmlns:a16="http://schemas.microsoft.com/office/drawing/2014/main" id="{8747949A-FCC2-4A62-907C-4D75F98A57A6}"/>
              </a:ext>
            </a:extLst>
          </p:cNvPr>
          <p:cNvSpPr txBox="1">
            <a:spLocks noChangeAspect="1"/>
          </p:cNvSpPr>
          <p:nvPr userDrawn="1"/>
        </p:nvSpPr>
        <p:spPr>
          <a:xfrm>
            <a:off x="6572023" y="3635099"/>
            <a:ext cx="836067" cy="836269"/>
          </a:xfrm>
          <a:prstGeom prst="rect">
            <a:avLst/>
          </a:prstGeom>
          <a:solidFill>
            <a:schemeClr val="tx1"/>
          </a:solidFill>
          <a:ln>
            <a:noFill/>
          </a:ln>
        </p:spPr>
        <p:txBody>
          <a:bodyPr wrap="square" rtlCol="0" anchor="ctr" anchorCtr="0">
            <a:normAutofit/>
          </a:bodyPr>
          <a:lstStyle/>
          <a:p>
            <a:pPr algn="ctr"/>
            <a:r>
              <a:rPr lang="en-US" sz="1800" b="1" i="0" dirty="0">
                <a:solidFill>
                  <a:schemeClr val="bg1"/>
                </a:solidFill>
                <a:latin typeface="+mj-lt"/>
              </a:rPr>
              <a:t>14</a:t>
            </a:r>
          </a:p>
        </p:txBody>
      </p:sp>
      <p:sp>
        <p:nvSpPr>
          <p:cNvPr id="41" name="TextBox 40">
            <a:extLst>
              <a:ext uri="{FF2B5EF4-FFF2-40B4-BE49-F238E27FC236}">
                <a16:creationId xmlns:a16="http://schemas.microsoft.com/office/drawing/2014/main" id="{2CA0DBB4-5DCC-4809-A0E2-10209B1BC443}"/>
              </a:ext>
            </a:extLst>
          </p:cNvPr>
          <p:cNvSpPr txBox="1"/>
          <p:nvPr userDrawn="1"/>
        </p:nvSpPr>
        <p:spPr>
          <a:xfrm>
            <a:off x="7638899" y="4211311"/>
            <a:ext cx="4132666" cy="318309"/>
          </a:xfrm>
          <a:prstGeom prst="rect">
            <a:avLst/>
          </a:prstGeom>
          <a:noFill/>
        </p:spPr>
        <p:txBody>
          <a:bodyPr wrap="square" lIns="0" tIns="0" rIns="0" bIns="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31D3D"/>
                </a:solidFill>
                <a:effectLst/>
                <a:uLnTx/>
                <a:uFillTx/>
                <a:latin typeface="Arial"/>
                <a:ea typeface="+mn-ea"/>
                <a:cs typeface="+mn-cs"/>
              </a:rPr>
              <a:t>CA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CO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DC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DE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FL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IL  </a:t>
            </a:r>
            <a:r>
              <a:rPr kumimoji="0" lang="en-US" sz="1100" b="0" i="0" u="none" strike="noStrike" kern="1200" cap="none" spc="0" normalizeH="0" baseline="0" noProof="0" dirty="0">
                <a:ln>
                  <a:noFill/>
                </a:ln>
                <a:solidFill>
                  <a:srgbClr val="00ACB6"/>
                </a:solidFill>
                <a:effectLst/>
                <a:uLnTx/>
                <a:uFillTx/>
                <a:latin typeface="+mn-lt"/>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MD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NY  </a:t>
            </a:r>
            <a:r>
              <a:rPr kumimoji="0" lang="en-US" sz="1100" b="0" i="0" u="none" strike="noStrike" kern="1200" cap="none" spc="0" normalizeH="0" baseline="0" noProof="0" dirty="0">
                <a:ln>
                  <a:noFill/>
                </a:ln>
                <a:solidFill>
                  <a:srgbClr val="00ACB6"/>
                </a:solidFill>
                <a:effectLst/>
                <a:uLnTx/>
                <a:uFillTx/>
                <a:latin typeface="Arial"/>
                <a:ea typeface="+mn-ea"/>
                <a:cs typeface="+mn-cs"/>
              </a:rPr>
              <a:t>|</a:t>
            </a:r>
            <a:r>
              <a:rPr kumimoji="0" lang="en-US" sz="1100" b="0" i="0" u="none" strike="noStrike" kern="1200" cap="none" spc="0" normalizeH="0" baseline="0" noProof="0" dirty="0">
                <a:ln>
                  <a:noFill/>
                </a:ln>
                <a:solidFill>
                  <a:srgbClr val="031D3D"/>
                </a:solidFill>
                <a:effectLst/>
                <a:uLnTx/>
                <a:uFillTx/>
                <a:latin typeface="Arial"/>
                <a:ea typeface="+mn-ea"/>
                <a:cs typeface="+mn-cs"/>
              </a:rPr>
              <a:t>  VA</a:t>
            </a:r>
          </a:p>
        </p:txBody>
      </p:sp>
      <p:sp>
        <p:nvSpPr>
          <p:cNvPr id="45" name="TextBox 44">
            <a:extLst>
              <a:ext uri="{FF2B5EF4-FFF2-40B4-BE49-F238E27FC236}">
                <a16:creationId xmlns:a16="http://schemas.microsoft.com/office/drawing/2014/main" id="{75BBEC73-4D2E-4970-B945-889D3E2F2807}"/>
              </a:ext>
            </a:extLst>
          </p:cNvPr>
          <p:cNvSpPr txBox="1"/>
          <p:nvPr userDrawn="1"/>
        </p:nvSpPr>
        <p:spPr>
          <a:xfrm>
            <a:off x="7640828" y="3939755"/>
            <a:ext cx="2940424" cy="226955"/>
          </a:xfrm>
          <a:prstGeom prst="rect">
            <a:avLst/>
          </a:prstGeom>
          <a:noFill/>
        </p:spPr>
        <p:txBody>
          <a:bodyPr wrap="square" lIns="0" tIns="0" rIns="0" bIns="0" rtlCol="0">
            <a:normAutofit/>
          </a:bodyPr>
          <a:lstStyle/>
          <a:p>
            <a:pPr lvl="0"/>
            <a:r>
              <a:rPr lang="en-US" sz="1400" kern="1200" baseline="0" dirty="0">
                <a:solidFill>
                  <a:schemeClr val="bg1"/>
                </a:solidFill>
                <a:latin typeface="+mj-lt"/>
                <a:ea typeface="+mn-ea"/>
                <a:cs typeface="+mn-cs"/>
              </a:rPr>
              <a:t>Offices</a:t>
            </a:r>
          </a:p>
        </p:txBody>
      </p:sp>
      <p:sp>
        <p:nvSpPr>
          <p:cNvPr id="47" name="TextBox 46">
            <a:extLst>
              <a:ext uri="{FF2B5EF4-FFF2-40B4-BE49-F238E27FC236}">
                <a16:creationId xmlns:a16="http://schemas.microsoft.com/office/drawing/2014/main" id="{9A1B0DC5-25E6-4410-84A3-2261829D5047}"/>
              </a:ext>
            </a:extLst>
          </p:cNvPr>
          <p:cNvSpPr txBox="1"/>
          <p:nvPr userDrawn="1"/>
        </p:nvSpPr>
        <p:spPr>
          <a:xfrm>
            <a:off x="7638899" y="3119373"/>
            <a:ext cx="3414211" cy="226955"/>
          </a:xfrm>
          <a:prstGeom prst="rect">
            <a:avLst/>
          </a:prstGeom>
          <a:noFill/>
        </p:spPr>
        <p:txBody>
          <a:bodyPr wrap="square" lIns="0" tIns="0" rIns="0" bIns="0" rtlCol="0">
            <a:normAutofit/>
          </a:bodyPr>
          <a:lstStyle/>
          <a:p>
            <a:pPr lvl="0"/>
            <a:r>
              <a:rPr lang="en-US" sz="1100" kern="1200" baseline="0" dirty="0">
                <a:solidFill>
                  <a:schemeClr val="tx1"/>
                </a:solidFill>
                <a:latin typeface="+mj-lt"/>
                <a:ea typeface="+mn-ea"/>
                <a:cs typeface="+mn-cs"/>
              </a:rPr>
              <a:t>A history of strategic growth</a:t>
            </a:r>
          </a:p>
        </p:txBody>
      </p:sp>
      <p:sp>
        <p:nvSpPr>
          <p:cNvPr id="49" name="TextBox 48">
            <a:extLst>
              <a:ext uri="{FF2B5EF4-FFF2-40B4-BE49-F238E27FC236}">
                <a16:creationId xmlns:a16="http://schemas.microsoft.com/office/drawing/2014/main" id="{F2B5D8B7-40E6-482E-9843-2BCB411FA57B}"/>
              </a:ext>
            </a:extLst>
          </p:cNvPr>
          <p:cNvSpPr txBox="1"/>
          <p:nvPr userDrawn="1"/>
        </p:nvSpPr>
        <p:spPr>
          <a:xfrm>
            <a:off x="7640828" y="2848839"/>
            <a:ext cx="2940424" cy="226955"/>
          </a:xfrm>
          <a:prstGeom prst="rect">
            <a:avLst/>
          </a:prstGeom>
          <a:noFill/>
        </p:spPr>
        <p:txBody>
          <a:bodyPr wrap="square" lIns="0" tIns="0" rIns="0" bIns="0" rtlCol="0">
            <a:normAutofit/>
          </a:bodyPr>
          <a:lstStyle/>
          <a:p>
            <a:pPr lvl="0"/>
            <a:r>
              <a:rPr lang="en-US" sz="1400" kern="1200" baseline="0" dirty="0">
                <a:solidFill>
                  <a:schemeClr val="bg1"/>
                </a:solidFill>
                <a:latin typeface="+mj-lt"/>
                <a:ea typeface="+mn-ea"/>
                <a:cs typeface="+mn-cs"/>
              </a:rPr>
              <a:t>Years</a:t>
            </a:r>
          </a:p>
        </p:txBody>
      </p:sp>
      <p:sp>
        <p:nvSpPr>
          <p:cNvPr id="53" name="TextBox 52">
            <a:extLst>
              <a:ext uri="{FF2B5EF4-FFF2-40B4-BE49-F238E27FC236}">
                <a16:creationId xmlns:a16="http://schemas.microsoft.com/office/drawing/2014/main" id="{9E0F92EF-ABBD-4C1F-BEAA-9C2D86A4C6C5}"/>
              </a:ext>
            </a:extLst>
          </p:cNvPr>
          <p:cNvSpPr txBox="1"/>
          <p:nvPr userDrawn="1"/>
        </p:nvSpPr>
        <p:spPr>
          <a:xfrm>
            <a:off x="7638899" y="2002210"/>
            <a:ext cx="3414211" cy="226955"/>
          </a:xfrm>
          <a:prstGeom prst="rect">
            <a:avLst/>
          </a:prstGeom>
          <a:noFill/>
        </p:spPr>
        <p:txBody>
          <a:bodyPr wrap="square" lIns="0" tIns="0" rIns="0" bIns="0" rtlCol="0">
            <a:normAutofit/>
          </a:bodyPr>
          <a:lstStyle/>
          <a:p>
            <a:pPr lvl="0"/>
            <a:r>
              <a:rPr lang="en-US" sz="1100" kern="1200" baseline="0" dirty="0">
                <a:solidFill>
                  <a:schemeClr val="tx1"/>
                </a:solidFill>
                <a:latin typeface="+mj-lt"/>
                <a:ea typeface="+mn-ea"/>
                <a:cs typeface="+mn-cs"/>
              </a:rPr>
              <a:t>Attorneys</a:t>
            </a:r>
            <a:r>
              <a:rPr lang="en-US" sz="1100" kern="1200" baseline="0" dirty="0">
                <a:solidFill>
                  <a:schemeClr val="tx2"/>
                </a:solidFill>
                <a:latin typeface="+mj-lt"/>
                <a:ea typeface="+mn-ea"/>
                <a:cs typeface="+mn-cs"/>
              </a:rPr>
              <a:t> and advisors</a:t>
            </a:r>
          </a:p>
        </p:txBody>
      </p:sp>
      <p:sp>
        <p:nvSpPr>
          <p:cNvPr id="54" name="TextBox 53">
            <a:extLst>
              <a:ext uri="{FF2B5EF4-FFF2-40B4-BE49-F238E27FC236}">
                <a16:creationId xmlns:a16="http://schemas.microsoft.com/office/drawing/2014/main" id="{8FD9CFE3-8A9A-4028-9674-5CD050F3842C}"/>
              </a:ext>
            </a:extLst>
          </p:cNvPr>
          <p:cNvSpPr txBox="1"/>
          <p:nvPr userDrawn="1"/>
        </p:nvSpPr>
        <p:spPr>
          <a:xfrm>
            <a:off x="7640828" y="1752546"/>
            <a:ext cx="2940424" cy="226955"/>
          </a:xfrm>
          <a:prstGeom prst="rect">
            <a:avLst/>
          </a:prstGeom>
          <a:noFill/>
        </p:spPr>
        <p:txBody>
          <a:bodyPr wrap="square" lIns="0" tIns="0" rIns="0" bIns="0" rtlCol="0">
            <a:normAutofit/>
          </a:bodyPr>
          <a:lstStyle/>
          <a:p>
            <a:pPr lvl="0"/>
            <a:r>
              <a:rPr lang="en-US" sz="1400" kern="1200" baseline="0" dirty="0">
                <a:solidFill>
                  <a:schemeClr val="bg1"/>
                </a:solidFill>
                <a:latin typeface="+mj-lt"/>
                <a:ea typeface="+mn-ea"/>
                <a:cs typeface="+mn-cs"/>
              </a:rPr>
              <a:t>Professionals</a:t>
            </a:r>
          </a:p>
        </p:txBody>
      </p:sp>
      <p:sp>
        <p:nvSpPr>
          <p:cNvPr id="57" name="TextBox 56">
            <a:extLst>
              <a:ext uri="{FF2B5EF4-FFF2-40B4-BE49-F238E27FC236}">
                <a16:creationId xmlns:a16="http://schemas.microsoft.com/office/drawing/2014/main" id="{37745BBE-149B-48D6-AA34-146B72641A94}"/>
              </a:ext>
            </a:extLst>
          </p:cNvPr>
          <p:cNvSpPr txBox="1"/>
          <p:nvPr userDrawn="1"/>
        </p:nvSpPr>
        <p:spPr>
          <a:xfrm>
            <a:off x="1523999" y="1333500"/>
            <a:ext cx="4483395" cy="3421834"/>
          </a:xfrm>
          <a:prstGeom prst="rect">
            <a:avLst/>
          </a:prstGeom>
          <a:noFill/>
        </p:spPr>
        <p:txBody>
          <a:bodyPr wrap="square" lIns="0" tIns="0" rIns="0" bIns="0" rtlCol="0">
            <a:noAutofit/>
          </a:bodyPr>
          <a:lstStyle/>
          <a:p>
            <a:pPr marL="0" indent="0">
              <a:lnSpc>
                <a:spcPct val="150000"/>
              </a:lnSpc>
              <a:spcBef>
                <a:spcPts val="600"/>
              </a:spcBef>
              <a:buNone/>
            </a:pPr>
            <a:r>
              <a:rPr lang="en-US" sz="1400" dirty="0">
                <a:solidFill>
                  <a:schemeClr val="tx1"/>
                </a:solidFill>
              </a:rPr>
              <a:t>As a law firm of more than 900 professionals, Venable delivers legal services globally in every area of regulatory compliance, government affairs, corporate and business transactions, intellectual property, and complex litigation. But no matter the practice, we are united by our passion for the work, all meant to empower you, our client, to be the best version of yourself in any circumstance. Because it’s not about us; it’s about you – your priorities, your goals, your long list of </a:t>
            </a:r>
            <a:r>
              <a:rPr lang="en-US" sz="1400" i="1" dirty="0">
                <a:solidFill>
                  <a:schemeClr val="tx1"/>
                </a:solidFill>
              </a:rPr>
              <a:t>what-ifs</a:t>
            </a:r>
            <a:r>
              <a:rPr lang="en-US" sz="1400" dirty="0">
                <a:solidFill>
                  <a:schemeClr val="tx1"/>
                </a:solidFill>
              </a:rPr>
              <a:t> that keep you up at night. That’s just our to-do list. That’s what keeps us focused – your success.</a:t>
            </a:r>
          </a:p>
        </p:txBody>
      </p:sp>
      <p:sp>
        <p:nvSpPr>
          <p:cNvPr id="5" name="TextBox 4">
            <a:extLst>
              <a:ext uri="{FF2B5EF4-FFF2-40B4-BE49-F238E27FC236}">
                <a16:creationId xmlns:a16="http://schemas.microsoft.com/office/drawing/2014/main" id="{5061AC00-1412-4367-B733-321C0F6047F6}"/>
              </a:ext>
            </a:extLst>
          </p:cNvPr>
          <p:cNvSpPr txBox="1"/>
          <p:nvPr userDrawn="1"/>
        </p:nvSpPr>
        <p:spPr>
          <a:xfrm>
            <a:off x="1524177" y="368004"/>
            <a:ext cx="6716684" cy="773673"/>
          </a:xfrm>
          <a:prstGeom prst="rect">
            <a:avLst/>
          </a:prstGeom>
          <a:noFill/>
        </p:spPr>
        <p:txBody>
          <a:bodyPr wrap="square" lIns="0" tIns="0" rIns="0" bIns="0" rtlCol="0" anchor="ctr" anchorCtr="0">
            <a:noAutofit/>
          </a:bodyPr>
          <a:lstStyle/>
          <a:p>
            <a:pPr algn="l">
              <a:spcBef>
                <a:spcPts val="600"/>
              </a:spcBef>
              <a:buClr>
                <a:srgbClr val="00ACB6"/>
              </a:buClr>
            </a:pPr>
            <a:r>
              <a:rPr lang="en-US" sz="2800" b="1" kern="1200" spc="50" baseline="0" dirty="0">
                <a:solidFill>
                  <a:schemeClr val="tx1"/>
                </a:solidFill>
                <a:latin typeface="Arial" panose="020B0604020202020204" pitchFamily="34" charset="0"/>
                <a:ea typeface="+mj-ea"/>
                <a:cs typeface="Arial" panose="020B0604020202020204" pitchFamily="34" charset="0"/>
              </a:rPr>
              <a:t>Committed to Your Success </a:t>
            </a:r>
          </a:p>
        </p:txBody>
      </p:sp>
    </p:spTree>
    <p:extLst>
      <p:ext uri="{BB962C8B-B14F-4D97-AF65-F5344CB8AC3E}">
        <p14:creationId xmlns:p14="http://schemas.microsoft.com/office/powerpoint/2010/main" val="439654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eet Our Firm - Double Facts">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8DD64B-8427-453C-B9EE-2AF1AFCD560D}"/>
              </a:ext>
            </a:extLst>
          </p:cNvPr>
          <p:cNvSpPr txBox="1">
            <a:spLocks noChangeAspect="1"/>
          </p:cNvSpPr>
          <p:nvPr userDrawn="1"/>
        </p:nvSpPr>
        <p:spPr>
          <a:xfrm>
            <a:off x="1530900" y="1333500"/>
            <a:ext cx="795337" cy="795528"/>
          </a:xfrm>
          <a:prstGeom prst="rect">
            <a:avLst/>
          </a:prstGeom>
          <a:solidFill>
            <a:schemeClr val="tx1"/>
          </a:solidFill>
          <a:ln>
            <a:noFill/>
          </a:ln>
        </p:spPr>
        <p:txBody>
          <a:bodyPr wrap="square" rtlCol="0" anchor="ctr" anchorCtr="0">
            <a:noAutofit/>
          </a:bodyPr>
          <a:lstStyle/>
          <a:p>
            <a:pPr algn="ctr"/>
            <a:r>
              <a:rPr lang="en-US" sz="1800" b="1" i="0" dirty="0">
                <a:solidFill>
                  <a:schemeClr val="bg1"/>
                </a:solidFill>
                <a:latin typeface="+mj-lt"/>
              </a:rPr>
              <a:t>900</a:t>
            </a:r>
            <a:r>
              <a:rPr lang="en-US" sz="1400" b="1" i="0" dirty="0">
                <a:solidFill>
                  <a:schemeClr val="bg1"/>
                </a:solidFill>
                <a:latin typeface="+mj-lt"/>
              </a:rPr>
              <a:t>+</a:t>
            </a:r>
            <a:endParaRPr lang="en-US" sz="1800" b="1" i="0" dirty="0">
              <a:solidFill>
                <a:schemeClr val="bg1"/>
              </a:solidFill>
              <a:latin typeface="+mj-lt"/>
            </a:endParaRPr>
          </a:p>
        </p:txBody>
      </p:sp>
      <p:sp>
        <p:nvSpPr>
          <p:cNvPr id="14" name="TextBox 13">
            <a:extLst>
              <a:ext uri="{FF2B5EF4-FFF2-40B4-BE49-F238E27FC236}">
                <a16:creationId xmlns:a16="http://schemas.microsoft.com/office/drawing/2014/main" id="{A1B22900-320A-49B1-92E4-5D2EBE3561E9}"/>
              </a:ext>
            </a:extLst>
          </p:cNvPr>
          <p:cNvSpPr txBox="1">
            <a:spLocks noChangeAspect="1"/>
          </p:cNvSpPr>
          <p:nvPr userDrawn="1"/>
        </p:nvSpPr>
        <p:spPr>
          <a:xfrm>
            <a:off x="1537799" y="2487931"/>
            <a:ext cx="795337" cy="795528"/>
          </a:xfrm>
          <a:prstGeom prst="rect">
            <a:avLst/>
          </a:prstGeom>
          <a:solidFill>
            <a:schemeClr val="tx1"/>
          </a:solidFill>
          <a:ln>
            <a:noFill/>
          </a:ln>
        </p:spPr>
        <p:txBody>
          <a:bodyPr wrap="square"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ACB6"/>
                </a:solidFill>
                <a:effectLst/>
                <a:uLnTx/>
                <a:uFillTx/>
                <a:latin typeface="Arial"/>
                <a:ea typeface="+mn-ea"/>
                <a:cs typeface="+mn-cs"/>
              </a:rPr>
              <a:t>120</a:t>
            </a:r>
            <a:r>
              <a:rPr kumimoji="0" lang="en-US" sz="1400" b="1" i="0" u="none" strike="noStrike" kern="1200" cap="none" spc="0" normalizeH="0" baseline="0" noProof="0" dirty="0">
                <a:ln>
                  <a:noFill/>
                </a:ln>
                <a:solidFill>
                  <a:srgbClr val="00ACB6"/>
                </a:solidFill>
                <a:effectLst/>
                <a:uLnTx/>
                <a:uFillTx/>
                <a:latin typeface="Arial"/>
                <a:ea typeface="+mn-ea"/>
                <a:cs typeface="+mn-cs"/>
              </a:rPr>
              <a:t>+</a:t>
            </a:r>
          </a:p>
        </p:txBody>
      </p:sp>
      <p:sp>
        <p:nvSpPr>
          <p:cNvPr id="17" name="TextBox 16">
            <a:extLst>
              <a:ext uri="{FF2B5EF4-FFF2-40B4-BE49-F238E27FC236}">
                <a16:creationId xmlns:a16="http://schemas.microsoft.com/office/drawing/2014/main" id="{4E1B7E26-BE69-4747-B908-B27B5662F02C}"/>
              </a:ext>
            </a:extLst>
          </p:cNvPr>
          <p:cNvSpPr txBox="1">
            <a:spLocks noChangeAspect="1"/>
          </p:cNvSpPr>
          <p:nvPr userDrawn="1"/>
        </p:nvSpPr>
        <p:spPr>
          <a:xfrm>
            <a:off x="1530900" y="3651694"/>
            <a:ext cx="795337" cy="795528"/>
          </a:xfrm>
          <a:prstGeom prst="rect">
            <a:avLst/>
          </a:prstGeom>
          <a:solidFill>
            <a:schemeClr val="tx1"/>
          </a:solidFill>
          <a:ln>
            <a:noFill/>
          </a:ln>
        </p:spPr>
        <p:txBody>
          <a:bodyPr wrap="square" rtlCol="0" anchor="ctr" anchorCtr="0">
            <a:noAutofit/>
          </a:bodyPr>
          <a:lstStyle/>
          <a:p>
            <a:pPr algn="ctr"/>
            <a:r>
              <a:rPr lang="en-US" sz="1800" b="1" i="0" dirty="0">
                <a:solidFill>
                  <a:schemeClr val="bg1"/>
                </a:solidFill>
                <a:latin typeface="+mj-lt"/>
              </a:rPr>
              <a:t>14</a:t>
            </a:r>
          </a:p>
        </p:txBody>
      </p:sp>
      <p:sp>
        <p:nvSpPr>
          <p:cNvPr id="33" name="Text Placeholder 6">
            <a:extLst>
              <a:ext uri="{FF2B5EF4-FFF2-40B4-BE49-F238E27FC236}">
                <a16:creationId xmlns:a16="http://schemas.microsoft.com/office/drawing/2014/main" id="{12EF16B0-69DE-4EFB-B90B-1A7D69743483}"/>
              </a:ext>
            </a:extLst>
          </p:cNvPr>
          <p:cNvSpPr>
            <a:spLocks noGrp="1"/>
          </p:cNvSpPr>
          <p:nvPr>
            <p:ph type="body" sz="quarter" idx="19" hasCustomPrompt="1"/>
          </p:nvPr>
        </p:nvSpPr>
        <p:spPr>
          <a:xfrm>
            <a:off x="6716838" y="1619247"/>
            <a:ext cx="2790825" cy="233366"/>
          </a:xfrm>
          <a:prstGeom prst="rect">
            <a:avLst/>
          </a:prstGeom>
        </p:spPr>
        <p:txBody>
          <a:bodyPr/>
          <a:lstStyle>
            <a:lvl1pPr marL="0" indent="0">
              <a:buNone/>
              <a:defRPr sz="1400">
                <a:solidFill>
                  <a:schemeClr val="bg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1-2 word title -- Arial 14pt</a:t>
            </a:r>
          </a:p>
        </p:txBody>
      </p:sp>
      <p:sp>
        <p:nvSpPr>
          <p:cNvPr id="34" name="Text Placeholder 6">
            <a:extLst>
              <a:ext uri="{FF2B5EF4-FFF2-40B4-BE49-F238E27FC236}">
                <a16:creationId xmlns:a16="http://schemas.microsoft.com/office/drawing/2014/main" id="{078967E6-6109-4CDB-B281-C122B76D76A9}"/>
              </a:ext>
            </a:extLst>
          </p:cNvPr>
          <p:cNvSpPr>
            <a:spLocks noGrp="1"/>
          </p:cNvSpPr>
          <p:nvPr>
            <p:ph type="body" sz="quarter" idx="20" hasCustomPrompt="1"/>
          </p:nvPr>
        </p:nvSpPr>
        <p:spPr>
          <a:xfrm>
            <a:off x="6716838" y="1924431"/>
            <a:ext cx="2790825" cy="204597"/>
          </a:xfrm>
          <a:prstGeom prst="rect">
            <a:avLst/>
          </a:prstGeom>
        </p:spPr>
        <p:txBody>
          <a:bodyPr/>
          <a:lstStyle>
            <a:lvl1pPr marL="0" indent="0">
              <a:buNone/>
              <a:defRPr sz="1200">
                <a:solidFill>
                  <a:schemeClr val="tx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3-5 word description -- Arial 12pt</a:t>
            </a:r>
          </a:p>
        </p:txBody>
      </p:sp>
      <p:sp>
        <p:nvSpPr>
          <p:cNvPr id="36" name="Text Placeholder 6">
            <a:extLst>
              <a:ext uri="{FF2B5EF4-FFF2-40B4-BE49-F238E27FC236}">
                <a16:creationId xmlns:a16="http://schemas.microsoft.com/office/drawing/2014/main" id="{56053BA0-ADC5-40D8-9145-8E55822F954D}"/>
              </a:ext>
            </a:extLst>
          </p:cNvPr>
          <p:cNvSpPr>
            <a:spLocks noGrp="1"/>
          </p:cNvSpPr>
          <p:nvPr>
            <p:ph type="body" sz="quarter" idx="21" hasCustomPrompt="1"/>
          </p:nvPr>
        </p:nvSpPr>
        <p:spPr>
          <a:xfrm>
            <a:off x="6723737" y="2773678"/>
            <a:ext cx="2790825" cy="233366"/>
          </a:xfrm>
          <a:prstGeom prst="rect">
            <a:avLst/>
          </a:prstGeom>
        </p:spPr>
        <p:txBody>
          <a:bodyPr/>
          <a:lstStyle>
            <a:lvl1pPr marL="0" indent="0">
              <a:buNone/>
              <a:defRPr sz="1400">
                <a:solidFill>
                  <a:schemeClr val="bg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1-2 word title</a:t>
            </a:r>
          </a:p>
        </p:txBody>
      </p:sp>
      <p:sp>
        <p:nvSpPr>
          <p:cNvPr id="37" name="Text Placeholder 6">
            <a:extLst>
              <a:ext uri="{FF2B5EF4-FFF2-40B4-BE49-F238E27FC236}">
                <a16:creationId xmlns:a16="http://schemas.microsoft.com/office/drawing/2014/main" id="{E8446ED9-4875-4FFB-85CD-F151005E88FB}"/>
              </a:ext>
            </a:extLst>
          </p:cNvPr>
          <p:cNvSpPr>
            <a:spLocks noGrp="1"/>
          </p:cNvSpPr>
          <p:nvPr>
            <p:ph type="body" sz="quarter" idx="22" hasCustomPrompt="1"/>
          </p:nvPr>
        </p:nvSpPr>
        <p:spPr>
          <a:xfrm>
            <a:off x="6723737" y="3078862"/>
            <a:ext cx="2790825" cy="204597"/>
          </a:xfrm>
          <a:prstGeom prst="rect">
            <a:avLst/>
          </a:prstGeom>
        </p:spPr>
        <p:txBody>
          <a:bodyPr/>
          <a:lstStyle>
            <a:lvl1pPr marL="0" indent="0">
              <a:buNone/>
              <a:defRPr sz="1200">
                <a:solidFill>
                  <a:schemeClr val="tx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3-5 word description</a:t>
            </a:r>
          </a:p>
        </p:txBody>
      </p:sp>
      <p:sp>
        <p:nvSpPr>
          <p:cNvPr id="39" name="Text Placeholder 6">
            <a:extLst>
              <a:ext uri="{FF2B5EF4-FFF2-40B4-BE49-F238E27FC236}">
                <a16:creationId xmlns:a16="http://schemas.microsoft.com/office/drawing/2014/main" id="{E8743E89-5C3C-49C9-A1BB-BF2E8AD4681B}"/>
              </a:ext>
            </a:extLst>
          </p:cNvPr>
          <p:cNvSpPr>
            <a:spLocks noGrp="1"/>
          </p:cNvSpPr>
          <p:nvPr>
            <p:ph type="body" sz="quarter" idx="23" hasCustomPrompt="1"/>
          </p:nvPr>
        </p:nvSpPr>
        <p:spPr>
          <a:xfrm>
            <a:off x="6723737" y="3928109"/>
            <a:ext cx="2790825" cy="233366"/>
          </a:xfrm>
          <a:prstGeom prst="rect">
            <a:avLst/>
          </a:prstGeom>
        </p:spPr>
        <p:txBody>
          <a:bodyPr/>
          <a:lstStyle>
            <a:lvl1pPr marL="0" indent="0">
              <a:buNone/>
              <a:defRPr sz="1400">
                <a:solidFill>
                  <a:schemeClr val="bg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1-2 word title</a:t>
            </a:r>
          </a:p>
        </p:txBody>
      </p:sp>
      <p:sp>
        <p:nvSpPr>
          <p:cNvPr id="40" name="Text Placeholder 6">
            <a:extLst>
              <a:ext uri="{FF2B5EF4-FFF2-40B4-BE49-F238E27FC236}">
                <a16:creationId xmlns:a16="http://schemas.microsoft.com/office/drawing/2014/main" id="{08A07953-0134-4CA8-906D-06C66F28D2F0}"/>
              </a:ext>
            </a:extLst>
          </p:cNvPr>
          <p:cNvSpPr>
            <a:spLocks noGrp="1"/>
          </p:cNvSpPr>
          <p:nvPr>
            <p:ph type="body" sz="quarter" idx="24" hasCustomPrompt="1"/>
          </p:nvPr>
        </p:nvSpPr>
        <p:spPr>
          <a:xfrm>
            <a:off x="6723737" y="4233293"/>
            <a:ext cx="2790825" cy="204597"/>
          </a:xfrm>
          <a:prstGeom prst="rect">
            <a:avLst/>
          </a:prstGeom>
        </p:spPr>
        <p:txBody>
          <a:bodyPr/>
          <a:lstStyle>
            <a:lvl1pPr marL="0" indent="0">
              <a:buNone/>
              <a:defRPr sz="1200">
                <a:solidFill>
                  <a:schemeClr val="tx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3-5 word description</a:t>
            </a:r>
          </a:p>
        </p:txBody>
      </p:sp>
      <p:sp>
        <p:nvSpPr>
          <p:cNvPr id="42" name="Text Placeholder 6">
            <a:extLst>
              <a:ext uri="{FF2B5EF4-FFF2-40B4-BE49-F238E27FC236}">
                <a16:creationId xmlns:a16="http://schemas.microsoft.com/office/drawing/2014/main" id="{F957BC34-E069-4D72-8FC5-345216CEC219}"/>
              </a:ext>
            </a:extLst>
          </p:cNvPr>
          <p:cNvSpPr>
            <a:spLocks noGrp="1"/>
          </p:cNvSpPr>
          <p:nvPr>
            <p:ph type="body" sz="quarter" idx="25" hasCustomPrompt="1"/>
          </p:nvPr>
        </p:nvSpPr>
        <p:spPr>
          <a:xfrm>
            <a:off x="6716838" y="5091872"/>
            <a:ext cx="2790825" cy="233366"/>
          </a:xfrm>
          <a:prstGeom prst="rect">
            <a:avLst/>
          </a:prstGeom>
        </p:spPr>
        <p:txBody>
          <a:bodyPr/>
          <a:lstStyle>
            <a:lvl1pPr marL="0" indent="0">
              <a:buNone/>
              <a:defRPr sz="1400">
                <a:solidFill>
                  <a:schemeClr val="bg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1-2 word title</a:t>
            </a:r>
          </a:p>
        </p:txBody>
      </p:sp>
      <p:sp>
        <p:nvSpPr>
          <p:cNvPr id="43" name="Text Placeholder 6">
            <a:extLst>
              <a:ext uri="{FF2B5EF4-FFF2-40B4-BE49-F238E27FC236}">
                <a16:creationId xmlns:a16="http://schemas.microsoft.com/office/drawing/2014/main" id="{65317604-AF57-45EF-A875-B308960F1CFF}"/>
              </a:ext>
            </a:extLst>
          </p:cNvPr>
          <p:cNvSpPr>
            <a:spLocks noGrp="1"/>
          </p:cNvSpPr>
          <p:nvPr>
            <p:ph type="body" sz="quarter" idx="26" hasCustomPrompt="1"/>
          </p:nvPr>
        </p:nvSpPr>
        <p:spPr>
          <a:xfrm>
            <a:off x="6716838" y="5397056"/>
            <a:ext cx="2790825" cy="204597"/>
          </a:xfrm>
          <a:prstGeom prst="rect">
            <a:avLst/>
          </a:prstGeom>
        </p:spPr>
        <p:txBody>
          <a:bodyPr/>
          <a:lstStyle>
            <a:lvl1pPr marL="0" indent="0">
              <a:buNone/>
              <a:defRPr sz="1200">
                <a:solidFill>
                  <a:schemeClr val="tx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3-5 word description</a:t>
            </a:r>
          </a:p>
        </p:txBody>
      </p:sp>
      <p:sp>
        <p:nvSpPr>
          <p:cNvPr id="29" name="TextBox 28">
            <a:extLst>
              <a:ext uri="{FF2B5EF4-FFF2-40B4-BE49-F238E27FC236}">
                <a16:creationId xmlns:a16="http://schemas.microsoft.com/office/drawing/2014/main" id="{BD84E520-1A3E-4311-9141-99F0DDDAC6F7}"/>
              </a:ext>
            </a:extLst>
          </p:cNvPr>
          <p:cNvSpPr txBox="1"/>
          <p:nvPr userDrawn="1"/>
        </p:nvSpPr>
        <p:spPr>
          <a:xfrm>
            <a:off x="2427835" y="3932775"/>
            <a:ext cx="2797175" cy="233366"/>
          </a:xfrm>
          <a:prstGeom prst="rect">
            <a:avLst/>
          </a:prstGeom>
          <a:noFill/>
        </p:spPr>
        <p:txBody>
          <a:bodyPr wrap="square" lIns="0" tIns="0" rIns="0" bIns="0" rtlCol="0">
            <a:noAutofit/>
          </a:bodyPr>
          <a:lstStyle/>
          <a:p>
            <a:pPr lvl="0"/>
            <a:r>
              <a:rPr lang="en-US" sz="1400" kern="1200" baseline="0" dirty="0">
                <a:solidFill>
                  <a:schemeClr val="bg1"/>
                </a:solidFill>
                <a:latin typeface="+mj-lt"/>
                <a:ea typeface="+mn-ea"/>
                <a:cs typeface="+mn-cs"/>
              </a:rPr>
              <a:t>Offices</a:t>
            </a:r>
          </a:p>
        </p:txBody>
      </p:sp>
      <p:sp>
        <p:nvSpPr>
          <p:cNvPr id="31" name="Text Placeholder 6">
            <a:extLst>
              <a:ext uri="{FF2B5EF4-FFF2-40B4-BE49-F238E27FC236}">
                <a16:creationId xmlns:a16="http://schemas.microsoft.com/office/drawing/2014/main" id="{82B21EB1-75AF-419A-8127-3422E2E14847}"/>
              </a:ext>
            </a:extLst>
          </p:cNvPr>
          <p:cNvSpPr>
            <a:spLocks noGrp="1"/>
          </p:cNvSpPr>
          <p:nvPr>
            <p:ph type="body" sz="quarter" idx="27" hasCustomPrompt="1"/>
          </p:nvPr>
        </p:nvSpPr>
        <p:spPr>
          <a:xfrm>
            <a:off x="5823435" y="1339850"/>
            <a:ext cx="795528" cy="795528"/>
          </a:xfrm>
          <a:prstGeom prst="rect">
            <a:avLst/>
          </a:prstGeom>
          <a:solidFill>
            <a:schemeClr val="tx1"/>
          </a:solidFill>
        </p:spPr>
        <p:txBody>
          <a:bodyPr anchor="ctr" anchorCtr="1"/>
          <a:lstStyle>
            <a:lvl1pPr marL="0" indent="0">
              <a:buNone/>
              <a:defRPr lang="en-US" sz="1800" b="1" i="0" kern="1200" dirty="0">
                <a:solidFill>
                  <a:schemeClr val="bg1"/>
                </a:solidFill>
                <a:latin typeface="+mj-lt"/>
                <a:ea typeface="+mn-ea"/>
                <a:cs typeface="+mn-cs"/>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a:t>
            </a:r>
          </a:p>
        </p:txBody>
      </p:sp>
      <p:sp>
        <p:nvSpPr>
          <p:cNvPr id="46" name="Text Placeholder 6">
            <a:extLst>
              <a:ext uri="{FF2B5EF4-FFF2-40B4-BE49-F238E27FC236}">
                <a16:creationId xmlns:a16="http://schemas.microsoft.com/office/drawing/2014/main" id="{56AA776F-B0B7-4F45-986C-7A8BB37D3351}"/>
              </a:ext>
            </a:extLst>
          </p:cNvPr>
          <p:cNvSpPr>
            <a:spLocks noGrp="1"/>
          </p:cNvSpPr>
          <p:nvPr>
            <p:ph type="body" sz="quarter" idx="28" hasCustomPrompt="1"/>
          </p:nvPr>
        </p:nvSpPr>
        <p:spPr>
          <a:xfrm>
            <a:off x="5830525" y="2491106"/>
            <a:ext cx="795528" cy="795528"/>
          </a:xfrm>
          <a:prstGeom prst="rect">
            <a:avLst/>
          </a:prstGeom>
          <a:solidFill>
            <a:schemeClr val="tx1"/>
          </a:solidFill>
        </p:spPr>
        <p:txBody>
          <a:bodyPr anchor="ctr" anchorCtr="1"/>
          <a:lstStyle>
            <a:lvl1pPr marL="0" indent="0">
              <a:buNone/>
              <a:defRPr lang="en-US" sz="1800" b="1" i="0" kern="1200" dirty="0">
                <a:solidFill>
                  <a:schemeClr val="bg1"/>
                </a:solidFill>
                <a:latin typeface="+mj-lt"/>
                <a:ea typeface="+mn-ea"/>
                <a:cs typeface="+mn-cs"/>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a:t>
            </a:r>
          </a:p>
        </p:txBody>
      </p:sp>
      <p:sp>
        <p:nvSpPr>
          <p:cNvPr id="48" name="Text Placeholder 6">
            <a:extLst>
              <a:ext uri="{FF2B5EF4-FFF2-40B4-BE49-F238E27FC236}">
                <a16:creationId xmlns:a16="http://schemas.microsoft.com/office/drawing/2014/main" id="{B82821F1-E9D9-4467-B343-3DFEE4A53654}"/>
              </a:ext>
            </a:extLst>
          </p:cNvPr>
          <p:cNvSpPr>
            <a:spLocks noGrp="1"/>
          </p:cNvSpPr>
          <p:nvPr>
            <p:ph type="body" sz="quarter" idx="29" hasCustomPrompt="1"/>
          </p:nvPr>
        </p:nvSpPr>
        <p:spPr>
          <a:xfrm>
            <a:off x="5824175" y="3642362"/>
            <a:ext cx="795528" cy="795528"/>
          </a:xfrm>
          <a:prstGeom prst="rect">
            <a:avLst/>
          </a:prstGeom>
          <a:solidFill>
            <a:schemeClr val="tx1"/>
          </a:solidFill>
        </p:spPr>
        <p:txBody>
          <a:bodyPr anchor="ctr" anchorCtr="1"/>
          <a:lstStyle>
            <a:lvl1pPr marL="0" indent="0">
              <a:buNone/>
              <a:defRPr lang="en-US" sz="1800" b="1" i="0" kern="1200" dirty="0">
                <a:solidFill>
                  <a:schemeClr val="bg1"/>
                </a:solidFill>
                <a:latin typeface="+mj-lt"/>
                <a:ea typeface="+mn-ea"/>
                <a:cs typeface="+mn-cs"/>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a:t>
            </a:r>
          </a:p>
        </p:txBody>
      </p:sp>
      <p:sp>
        <p:nvSpPr>
          <p:cNvPr id="50" name="Text Placeholder 6">
            <a:extLst>
              <a:ext uri="{FF2B5EF4-FFF2-40B4-BE49-F238E27FC236}">
                <a16:creationId xmlns:a16="http://schemas.microsoft.com/office/drawing/2014/main" id="{8663C5AC-7CE0-4C32-92AE-4FDAACD3407E}"/>
              </a:ext>
            </a:extLst>
          </p:cNvPr>
          <p:cNvSpPr>
            <a:spLocks noGrp="1"/>
          </p:cNvSpPr>
          <p:nvPr>
            <p:ph type="body" sz="quarter" idx="30" hasCustomPrompt="1"/>
          </p:nvPr>
        </p:nvSpPr>
        <p:spPr>
          <a:xfrm>
            <a:off x="5820452" y="4806125"/>
            <a:ext cx="795528" cy="795528"/>
          </a:xfrm>
          <a:prstGeom prst="rect">
            <a:avLst/>
          </a:prstGeom>
          <a:solidFill>
            <a:schemeClr val="tx1"/>
          </a:solidFill>
        </p:spPr>
        <p:txBody>
          <a:bodyPr anchor="ctr" anchorCtr="1"/>
          <a:lstStyle>
            <a:lvl1pPr marL="0" indent="0">
              <a:buNone/>
              <a:defRPr lang="en-US" sz="1800" b="1" i="0" kern="1200" dirty="0">
                <a:solidFill>
                  <a:schemeClr val="bg1"/>
                </a:solidFill>
                <a:latin typeface="+mj-lt"/>
                <a:ea typeface="+mn-ea"/>
                <a:cs typeface="+mn-cs"/>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a:t>
            </a:r>
          </a:p>
        </p:txBody>
      </p:sp>
      <p:sp>
        <p:nvSpPr>
          <p:cNvPr id="55" name="TextBox 54">
            <a:extLst>
              <a:ext uri="{FF2B5EF4-FFF2-40B4-BE49-F238E27FC236}">
                <a16:creationId xmlns:a16="http://schemas.microsoft.com/office/drawing/2014/main" id="{2B274F13-7467-45E9-BE0B-5F9B6612F079}"/>
              </a:ext>
            </a:extLst>
          </p:cNvPr>
          <p:cNvSpPr txBox="1"/>
          <p:nvPr userDrawn="1"/>
        </p:nvSpPr>
        <p:spPr>
          <a:xfrm>
            <a:off x="2431011" y="3081196"/>
            <a:ext cx="2797175" cy="233366"/>
          </a:xfrm>
          <a:prstGeom prst="rect">
            <a:avLst/>
          </a:prstGeom>
          <a:noFill/>
        </p:spPr>
        <p:txBody>
          <a:bodyPr wrap="square" lIns="0" tIns="0" rIns="0" bIns="0" rtlCol="0">
            <a:noAutofit/>
          </a:bodyPr>
          <a:lstStyle/>
          <a:p>
            <a:pPr lvl="0"/>
            <a:r>
              <a:rPr lang="en-US" sz="1200" kern="1200" baseline="0" dirty="0">
                <a:solidFill>
                  <a:schemeClr val="tx1"/>
                </a:solidFill>
                <a:latin typeface="+mj-lt"/>
                <a:ea typeface="+mn-ea"/>
                <a:cs typeface="+mn-cs"/>
              </a:rPr>
              <a:t>A history of strategic growth</a:t>
            </a:r>
          </a:p>
        </p:txBody>
      </p:sp>
      <p:sp>
        <p:nvSpPr>
          <p:cNvPr id="56" name="TextBox 55">
            <a:extLst>
              <a:ext uri="{FF2B5EF4-FFF2-40B4-BE49-F238E27FC236}">
                <a16:creationId xmlns:a16="http://schemas.microsoft.com/office/drawing/2014/main" id="{7101919F-AB73-4D45-B5D0-68F83B2E6DF6}"/>
              </a:ext>
            </a:extLst>
          </p:cNvPr>
          <p:cNvSpPr txBox="1"/>
          <p:nvPr userDrawn="1"/>
        </p:nvSpPr>
        <p:spPr>
          <a:xfrm>
            <a:off x="2434185" y="2771345"/>
            <a:ext cx="2797175" cy="233366"/>
          </a:xfrm>
          <a:prstGeom prst="rect">
            <a:avLst/>
          </a:prstGeom>
          <a:noFill/>
        </p:spPr>
        <p:txBody>
          <a:bodyPr wrap="square" lIns="0" tIns="0" rIns="0" bIns="0" rtlCol="0">
            <a:noAutofit/>
          </a:bodyPr>
          <a:lstStyle/>
          <a:p>
            <a:pPr lvl="0"/>
            <a:r>
              <a:rPr lang="en-US" sz="1400" kern="1200" baseline="0" dirty="0">
                <a:solidFill>
                  <a:schemeClr val="bg1"/>
                </a:solidFill>
                <a:latin typeface="+mj-lt"/>
                <a:ea typeface="+mn-ea"/>
                <a:cs typeface="+mn-cs"/>
              </a:rPr>
              <a:t>Years</a:t>
            </a:r>
          </a:p>
        </p:txBody>
      </p:sp>
      <p:sp>
        <p:nvSpPr>
          <p:cNvPr id="63" name="TextBox 62">
            <a:extLst>
              <a:ext uri="{FF2B5EF4-FFF2-40B4-BE49-F238E27FC236}">
                <a16:creationId xmlns:a16="http://schemas.microsoft.com/office/drawing/2014/main" id="{DE3FAF75-177A-499A-ADAE-86D3B1FA83DA}"/>
              </a:ext>
            </a:extLst>
          </p:cNvPr>
          <p:cNvSpPr txBox="1"/>
          <p:nvPr userDrawn="1"/>
        </p:nvSpPr>
        <p:spPr>
          <a:xfrm>
            <a:off x="2420938" y="1936826"/>
            <a:ext cx="2797175" cy="233366"/>
          </a:xfrm>
          <a:prstGeom prst="rect">
            <a:avLst/>
          </a:prstGeom>
          <a:noFill/>
        </p:spPr>
        <p:txBody>
          <a:bodyPr wrap="square" lIns="0" tIns="0" rIns="0" bIns="0" rtlCol="0">
            <a:noAutofit/>
          </a:bodyPr>
          <a:lstStyle/>
          <a:p>
            <a:pPr lvl="0"/>
            <a:r>
              <a:rPr lang="en-US" sz="1200" kern="1200" baseline="0" dirty="0">
                <a:solidFill>
                  <a:schemeClr val="tx1"/>
                </a:solidFill>
                <a:latin typeface="+mj-lt"/>
                <a:ea typeface="+mn-ea"/>
                <a:cs typeface="+mn-cs"/>
              </a:rPr>
              <a:t>Attorneys and advisors</a:t>
            </a:r>
          </a:p>
        </p:txBody>
      </p:sp>
      <p:sp>
        <p:nvSpPr>
          <p:cNvPr id="64" name="TextBox 63">
            <a:extLst>
              <a:ext uri="{FF2B5EF4-FFF2-40B4-BE49-F238E27FC236}">
                <a16:creationId xmlns:a16="http://schemas.microsoft.com/office/drawing/2014/main" id="{7C907BC9-6D35-4453-B6D1-CD9E5470B3E0}"/>
              </a:ext>
            </a:extLst>
          </p:cNvPr>
          <p:cNvSpPr txBox="1"/>
          <p:nvPr userDrawn="1"/>
        </p:nvSpPr>
        <p:spPr>
          <a:xfrm>
            <a:off x="2424112" y="1626975"/>
            <a:ext cx="2797175" cy="233366"/>
          </a:xfrm>
          <a:prstGeom prst="rect">
            <a:avLst/>
          </a:prstGeom>
          <a:noFill/>
        </p:spPr>
        <p:txBody>
          <a:bodyPr wrap="square" lIns="0" tIns="0" rIns="0" bIns="0" rtlCol="0">
            <a:noAutofit/>
          </a:bodyPr>
          <a:lstStyle/>
          <a:p>
            <a:pPr lvl="0"/>
            <a:r>
              <a:rPr lang="en-US" sz="1400" kern="1200" baseline="0" dirty="0">
                <a:solidFill>
                  <a:schemeClr val="bg1"/>
                </a:solidFill>
                <a:latin typeface="+mj-lt"/>
                <a:ea typeface="+mn-ea"/>
                <a:cs typeface="+mn-cs"/>
              </a:rPr>
              <a:t>Professionals</a:t>
            </a:r>
          </a:p>
        </p:txBody>
      </p:sp>
      <p:sp>
        <p:nvSpPr>
          <p:cNvPr id="30" name="Title 2">
            <a:extLst>
              <a:ext uri="{FF2B5EF4-FFF2-40B4-BE49-F238E27FC236}">
                <a16:creationId xmlns:a16="http://schemas.microsoft.com/office/drawing/2014/main" id="{EBCEBCB5-6240-415C-909C-8D0D1014871A}"/>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Meet Our Firm</a:t>
            </a:r>
          </a:p>
        </p:txBody>
      </p:sp>
      <p:sp>
        <p:nvSpPr>
          <p:cNvPr id="4" name="Footer Placeholder 3">
            <a:extLst>
              <a:ext uri="{FF2B5EF4-FFF2-40B4-BE49-F238E27FC236}">
                <a16:creationId xmlns:a16="http://schemas.microsoft.com/office/drawing/2014/main" id="{A5879C14-DFA9-4CAC-A95E-98F99F1001FE}"/>
              </a:ext>
            </a:extLst>
          </p:cNvPr>
          <p:cNvSpPr>
            <a:spLocks noGrp="1"/>
          </p:cNvSpPr>
          <p:nvPr>
            <p:ph type="ftr" sz="quarter" idx="31"/>
          </p:nvPr>
        </p:nvSpPr>
        <p:spPr/>
        <p:txBody>
          <a:bodyPr/>
          <a:lstStyle>
            <a:lvl1pPr>
              <a:defRPr/>
            </a:lvl1pPr>
          </a:lstStyle>
          <a:p>
            <a:r>
              <a:rPr lang="en-US"/>
              <a:t>© 2025  /  Confidential  /  Slide  ‹#›</a:t>
            </a:r>
            <a:endParaRPr dirty="0"/>
          </a:p>
        </p:txBody>
      </p:sp>
      <p:sp>
        <p:nvSpPr>
          <p:cNvPr id="28" name="Text Placeholder 6">
            <a:extLst>
              <a:ext uri="{FF2B5EF4-FFF2-40B4-BE49-F238E27FC236}">
                <a16:creationId xmlns:a16="http://schemas.microsoft.com/office/drawing/2014/main" id="{3CDF78A9-352C-4B8B-AE51-009E69B0B804}"/>
              </a:ext>
            </a:extLst>
          </p:cNvPr>
          <p:cNvSpPr>
            <a:spLocks noGrp="1"/>
          </p:cNvSpPr>
          <p:nvPr>
            <p:ph type="body" sz="quarter" idx="32" hasCustomPrompt="1"/>
          </p:nvPr>
        </p:nvSpPr>
        <p:spPr>
          <a:xfrm>
            <a:off x="2420938" y="5091872"/>
            <a:ext cx="2790825" cy="233366"/>
          </a:xfrm>
          <a:prstGeom prst="rect">
            <a:avLst/>
          </a:prstGeom>
        </p:spPr>
        <p:txBody>
          <a:bodyPr/>
          <a:lstStyle>
            <a:lvl1pPr marL="0" indent="0">
              <a:buNone/>
              <a:defRPr sz="1400">
                <a:solidFill>
                  <a:schemeClr val="bg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1-2 word title</a:t>
            </a:r>
          </a:p>
        </p:txBody>
      </p:sp>
      <p:sp>
        <p:nvSpPr>
          <p:cNvPr id="32" name="Text Placeholder 6">
            <a:extLst>
              <a:ext uri="{FF2B5EF4-FFF2-40B4-BE49-F238E27FC236}">
                <a16:creationId xmlns:a16="http://schemas.microsoft.com/office/drawing/2014/main" id="{C97B35E8-3E6A-442A-89DB-5CFBFA94AB3C}"/>
              </a:ext>
            </a:extLst>
          </p:cNvPr>
          <p:cNvSpPr>
            <a:spLocks noGrp="1"/>
          </p:cNvSpPr>
          <p:nvPr>
            <p:ph type="body" sz="quarter" idx="33" hasCustomPrompt="1"/>
          </p:nvPr>
        </p:nvSpPr>
        <p:spPr>
          <a:xfrm>
            <a:off x="2420938" y="5397056"/>
            <a:ext cx="2790825" cy="204597"/>
          </a:xfrm>
          <a:prstGeom prst="rect">
            <a:avLst/>
          </a:prstGeom>
        </p:spPr>
        <p:txBody>
          <a:bodyPr/>
          <a:lstStyle>
            <a:lvl1pPr marL="0" indent="0">
              <a:buNone/>
              <a:defRPr sz="1200">
                <a:solidFill>
                  <a:schemeClr val="tx1"/>
                </a:solidFill>
                <a:latin typeface="+mj-lt"/>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3-5 word description</a:t>
            </a:r>
          </a:p>
        </p:txBody>
      </p:sp>
      <p:sp>
        <p:nvSpPr>
          <p:cNvPr id="35" name="Text Placeholder 6">
            <a:extLst>
              <a:ext uri="{FF2B5EF4-FFF2-40B4-BE49-F238E27FC236}">
                <a16:creationId xmlns:a16="http://schemas.microsoft.com/office/drawing/2014/main" id="{B426F8EF-0E7B-45D9-9EE8-BC783DA108E6}"/>
              </a:ext>
            </a:extLst>
          </p:cNvPr>
          <p:cNvSpPr>
            <a:spLocks noGrp="1"/>
          </p:cNvSpPr>
          <p:nvPr>
            <p:ph type="body" sz="quarter" idx="34" hasCustomPrompt="1"/>
          </p:nvPr>
        </p:nvSpPr>
        <p:spPr>
          <a:xfrm>
            <a:off x="1524552" y="4806125"/>
            <a:ext cx="795528" cy="795528"/>
          </a:xfrm>
          <a:prstGeom prst="rect">
            <a:avLst/>
          </a:prstGeom>
          <a:solidFill>
            <a:schemeClr val="tx1"/>
          </a:solidFill>
        </p:spPr>
        <p:txBody>
          <a:bodyPr anchor="ctr" anchorCtr="1"/>
          <a:lstStyle>
            <a:lvl1pPr marL="0" indent="0">
              <a:buNone/>
              <a:defRPr lang="en-US" sz="1800" b="1" i="0" kern="1200" dirty="0">
                <a:solidFill>
                  <a:schemeClr val="bg1"/>
                </a:solidFill>
                <a:latin typeface="+mj-lt"/>
                <a:ea typeface="+mn-ea"/>
                <a:cs typeface="+mn-cs"/>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a:t>
            </a:r>
          </a:p>
        </p:txBody>
      </p:sp>
      <p:sp>
        <p:nvSpPr>
          <p:cNvPr id="2" name="TextBox 1">
            <a:extLst>
              <a:ext uri="{FF2B5EF4-FFF2-40B4-BE49-F238E27FC236}">
                <a16:creationId xmlns:a16="http://schemas.microsoft.com/office/drawing/2014/main" id="{CF03D8FF-EAFD-8F97-0D73-37F5D4B28596}"/>
              </a:ext>
            </a:extLst>
          </p:cNvPr>
          <p:cNvSpPr txBox="1"/>
          <p:nvPr userDrawn="1"/>
        </p:nvSpPr>
        <p:spPr>
          <a:xfrm>
            <a:off x="2420938" y="4197638"/>
            <a:ext cx="4132666" cy="318309"/>
          </a:xfrm>
          <a:prstGeom prst="rect">
            <a:avLst/>
          </a:prstGeom>
          <a:noFill/>
        </p:spPr>
        <p:txBody>
          <a:bodyPr wrap="square" lIns="0" tIns="0" rIns="0" bIns="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31D3D"/>
                </a:solidFill>
                <a:effectLst/>
                <a:uLnTx/>
                <a:uFillTx/>
                <a:latin typeface="Arial"/>
                <a:ea typeface="+mn-ea"/>
                <a:cs typeface="+mn-cs"/>
              </a:rPr>
              <a:t>CA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CO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DC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DE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FL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IL  </a:t>
            </a:r>
            <a:r>
              <a:rPr kumimoji="0" lang="en-US" sz="1000" b="0" i="0" u="none" strike="noStrike" kern="1200" cap="none" spc="0" normalizeH="0" baseline="0" noProof="0" dirty="0">
                <a:ln>
                  <a:noFill/>
                </a:ln>
                <a:solidFill>
                  <a:srgbClr val="00ACB6"/>
                </a:solidFill>
                <a:effectLst/>
                <a:uLnTx/>
                <a:uFillTx/>
                <a:latin typeface="+mn-lt"/>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MD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NY  </a:t>
            </a:r>
            <a:r>
              <a:rPr kumimoji="0" lang="en-US" sz="1000" b="0" i="0" u="none" strike="noStrike" kern="1200" cap="none" spc="0" normalizeH="0" baseline="0" noProof="0" dirty="0">
                <a:ln>
                  <a:noFill/>
                </a:ln>
                <a:solidFill>
                  <a:srgbClr val="00ACB6"/>
                </a:solidFill>
                <a:effectLst/>
                <a:uLnTx/>
                <a:uFillTx/>
                <a:latin typeface="Arial"/>
                <a:ea typeface="+mn-ea"/>
                <a:cs typeface="+mn-cs"/>
              </a:rPr>
              <a:t>|</a:t>
            </a:r>
            <a:r>
              <a:rPr kumimoji="0" lang="en-US" sz="1000" b="0" i="0" u="none" strike="noStrike" kern="1200" cap="none" spc="0" normalizeH="0" baseline="0" noProof="0" dirty="0">
                <a:ln>
                  <a:noFill/>
                </a:ln>
                <a:solidFill>
                  <a:srgbClr val="031D3D"/>
                </a:solidFill>
                <a:effectLst/>
                <a:uLnTx/>
                <a:uFillTx/>
                <a:latin typeface="Arial"/>
                <a:ea typeface="+mn-ea"/>
                <a:cs typeface="+mn-cs"/>
              </a:rPr>
              <a:t>  VA</a:t>
            </a:r>
          </a:p>
        </p:txBody>
      </p:sp>
    </p:spTree>
    <p:extLst>
      <p:ext uri="{BB962C8B-B14F-4D97-AF65-F5344CB8AC3E}">
        <p14:creationId xmlns:p14="http://schemas.microsoft.com/office/powerpoint/2010/main" val="1941234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o (1 per slide)">
    <p:spTree>
      <p:nvGrpSpPr>
        <p:cNvPr id="1" name=""/>
        <p:cNvGrpSpPr/>
        <p:nvPr/>
      </p:nvGrpSpPr>
      <p:grpSpPr>
        <a:xfrm>
          <a:off x="0" y="0"/>
          <a:ext cx="0" cy="0"/>
          <a:chOff x="0" y="0"/>
          <a:chExt cx="0" cy="0"/>
        </a:xfrm>
      </p:grpSpPr>
      <p:sp>
        <p:nvSpPr>
          <p:cNvPr id="5" name="Content Placeholder 4"/>
          <p:cNvSpPr>
            <a:spLocks noGrp="1"/>
          </p:cNvSpPr>
          <p:nvPr>
            <p:ph sz="quarter" idx="106" hasCustomPrompt="1"/>
          </p:nvPr>
        </p:nvSpPr>
        <p:spPr>
          <a:xfrm>
            <a:off x="3749040" y="1345311"/>
            <a:ext cx="6918961" cy="4369689"/>
          </a:xfrm>
          <a:prstGeom prst="rect">
            <a:avLst/>
          </a:prstGeom>
        </p:spPr>
        <p:txBody>
          <a:bodyPr lIns="0" tIns="0" rIns="0" bIns="0">
            <a:noAutofit/>
          </a:bodyPr>
          <a:lstStyle>
            <a:lvl1pPr marL="0" indent="0">
              <a:buNone/>
              <a:defRPr sz="1200" baseline="0">
                <a:solidFill>
                  <a:schemeClr val="tx1"/>
                </a:solidFill>
              </a:defRPr>
            </a:lvl1pPr>
            <a:lvl2pPr>
              <a:defRPr sz="1200"/>
            </a:lvl2pPr>
            <a:lvl3pPr>
              <a:defRPr sz="1200"/>
            </a:lvl3pPr>
            <a:lvl4pPr>
              <a:defRPr sz="1200"/>
            </a:lvl4pPr>
            <a:lvl5pPr>
              <a:defRPr sz="1200"/>
            </a:lvl5pPr>
          </a:lstStyle>
          <a:p>
            <a:r>
              <a:rPr lang="en-US" sz="1200" spc="50" dirty="0">
                <a:solidFill>
                  <a:schemeClr val="tx2"/>
                </a:solidFill>
                <a:latin typeface="Georgia" panose="02040502050405020303" pitchFamily="18" charset="0"/>
              </a:rPr>
              <a:t>Bio – Georgia 12pt</a:t>
            </a:r>
          </a:p>
        </p:txBody>
      </p:sp>
      <p:sp>
        <p:nvSpPr>
          <p:cNvPr id="11" name="Picture Placeholder 3">
            <a:extLst>
              <a:ext uri="{FF2B5EF4-FFF2-40B4-BE49-F238E27FC236}">
                <a16:creationId xmlns:a16="http://schemas.microsoft.com/office/drawing/2014/main" id="{2336B013-7F1C-438D-B2C2-E35EF9E343B6}"/>
              </a:ext>
            </a:extLst>
          </p:cNvPr>
          <p:cNvSpPr>
            <a:spLocks noGrp="1"/>
          </p:cNvSpPr>
          <p:nvPr>
            <p:ph type="pic" sz="quarter" idx="118" hasCustomPrompt="1"/>
          </p:nvPr>
        </p:nvSpPr>
        <p:spPr>
          <a:xfrm>
            <a:off x="1533320"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2" name="Text Placeholder 24">
            <a:extLst>
              <a:ext uri="{FF2B5EF4-FFF2-40B4-BE49-F238E27FC236}">
                <a16:creationId xmlns:a16="http://schemas.microsoft.com/office/drawing/2014/main" id="{A5B666D2-844C-44FB-824D-AE9308BA19FE}"/>
              </a:ext>
            </a:extLst>
          </p:cNvPr>
          <p:cNvSpPr>
            <a:spLocks noGrp="1"/>
          </p:cNvSpPr>
          <p:nvPr>
            <p:ph type="body" idx="119" hasCustomPrompt="1"/>
          </p:nvPr>
        </p:nvSpPr>
        <p:spPr>
          <a:xfrm>
            <a:off x="1533320" y="2634573"/>
            <a:ext cx="1975906" cy="180221"/>
          </a:xfrm>
          <a:prstGeom prst="rect">
            <a:avLst/>
          </a:prstGeom>
        </p:spPr>
        <p:txBody>
          <a:bodyPr anchor="b" anchorCtr="0">
            <a:noAutofit/>
          </a:bodyPr>
          <a:lstStyle>
            <a:lvl1pPr marL="0" indent="0">
              <a:buNone/>
              <a:defRPr sz="1100" b="1" u="none" baseline="0">
                <a:solidFill>
                  <a:schemeClr val="bg1"/>
                </a:solidFill>
                <a:latin typeface="Arial" panose="020B0604020202020204" pitchFamily="34" charset="0"/>
                <a:cs typeface="Arial" panose="020B0604020202020204" pitchFamily="34" charset="0"/>
              </a:defRPr>
            </a:lvl1pPr>
          </a:lstStyle>
          <a:p>
            <a:r>
              <a:rPr lang="en-US" sz="1050" dirty="0"/>
              <a:t>Name – Arial Bold 10.5pt</a:t>
            </a:r>
          </a:p>
        </p:txBody>
      </p:sp>
      <p:sp>
        <p:nvSpPr>
          <p:cNvPr id="13" name="Text Placeholder 26">
            <a:extLst>
              <a:ext uri="{FF2B5EF4-FFF2-40B4-BE49-F238E27FC236}">
                <a16:creationId xmlns:a16="http://schemas.microsoft.com/office/drawing/2014/main" id="{65B2F9EB-7B4C-4424-AFBD-980325AFF300}"/>
              </a:ext>
            </a:extLst>
          </p:cNvPr>
          <p:cNvSpPr>
            <a:spLocks noGrp="1"/>
          </p:cNvSpPr>
          <p:nvPr>
            <p:ph type="body" idx="120" hasCustomPrompt="1"/>
          </p:nvPr>
        </p:nvSpPr>
        <p:spPr>
          <a:xfrm>
            <a:off x="1533320"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4" name="Text Placeholder 27">
            <a:extLst>
              <a:ext uri="{FF2B5EF4-FFF2-40B4-BE49-F238E27FC236}">
                <a16:creationId xmlns:a16="http://schemas.microsoft.com/office/drawing/2014/main" id="{7B3C5335-38A8-4D95-9B73-5303CED38CD5}"/>
              </a:ext>
            </a:extLst>
          </p:cNvPr>
          <p:cNvSpPr>
            <a:spLocks noGrp="1"/>
          </p:cNvSpPr>
          <p:nvPr>
            <p:ph type="body" idx="121" hasCustomPrompt="1"/>
          </p:nvPr>
        </p:nvSpPr>
        <p:spPr>
          <a:xfrm>
            <a:off x="1533320"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20" name="Text Placeholder 26">
            <a:extLst>
              <a:ext uri="{FF2B5EF4-FFF2-40B4-BE49-F238E27FC236}">
                <a16:creationId xmlns:a16="http://schemas.microsoft.com/office/drawing/2014/main" id="{C3EF2929-8478-472B-BBB2-D89DD0FD3D42}"/>
              </a:ext>
            </a:extLst>
          </p:cNvPr>
          <p:cNvSpPr>
            <a:spLocks noGrp="1"/>
          </p:cNvSpPr>
          <p:nvPr>
            <p:ph type="body" idx="122" hasCustomPrompt="1"/>
          </p:nvPr>
        </p:nvSpPr>
        <p:spPr>
          <a:xfrm>
            <a:off x="1533320"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 – Arial 10pt</a:t>
            </a:r>
          </a:p>
        </p:txBody>
      </p:sp>
      <p:sp>
        <p:nvSpPr>
          <p:cNvPr id="15" name="Title 2">
            <a:extLst>
              <a:ext uri="{FF2B5EF4-FFF2-40B4-BE49-F238E27FC236}">
                <a16:creationId xmlns:a16="http://schemas.microsoft.com/office/drawing/2014/main" id="{E69987C4-E014-4A11-929E-5E9EDCC46C34}"/>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2" name="Footer Placeholder 1">
            <a:extLst>
              <a:ext uri="{FF2B5EF4-FFF2-40B4-BE49-F238E27FC236}">
                <a16:creationId xmlns:a16="http://schemas.microsoft.com/office/drawing/2014/main" id="{4672ACD6-976E-4E8E-A8CF-F3AA8E14F8EE}"/>
              </a:ext>
            </a:extLst>
          </p:cNvPr>
          <p:cNvSpPr>
            <a:spLocks noGrp="1"/>
          </p:cNvSpPr>
          <p:nvPr>
            <p:ph type="ftr" sz="quarter" idx="123"/>
          </p:nvPr>
        </p:nvSpPr>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1358695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o (2 per slide)">
    <p:spTree>
      <p:nvGrpSpPr>
        <p:cNvPr id="1" name=""/>
        <p:cNvGrpSpPr/>
        <p:nvPr/>
      </p:nvGrpSpPr>
      <p:grpSpPr>
        <a:xfrm>
          <a:off x="0" y="0"/>
          <a:ext cx="0" cy="0"/>
          <a:chOff x="0" y="0"/>
          <a:chExt cx="0" cy="0"/>
        </a:xfrm>
      </p:grpSpPr>
      <p:sp>
        <p:nvSpPr>
          <p:cNvPr id="5" name="Content Placeholder 4"/>
          <p:cNvSpPr>
            <a:spLocks noGrp="1"/>
          </p:cNvSpPr>
          <p:nvPr>
            <p:ph sz="quarter" idx="106" hasCustomPrompt="1"/>
          </p:nvPr>
        </p:nvSpPr>
        <p:spPr>
          <a:xfrm>
            <a:off x="3749040" y="1345311"/>
            <a:ext cx="6918960" cy="2009914"/>
          </a:xfrm>
          <a:prstGeom prst="rect">
            <a:avLst/>
          </a:prstGeom>
        </p:spPr>
        <p:txBody>
          <a:bodyPr lIns="0" tIns="0" rIns="0" bIns="0">
            <a:noAutofit/>
          </a:bodyPr>
          <a:lstStyle>
            <a:lvl1pPr marL="0" indent="0">
              <a:lnSpc>
                <a:spcPct val="100000"/>
              </a:lnSpc>
              <a:buNone/>
              <a:defRPr sz="1200" baseline="0">
                <a:solidFill>
                  <a:schemeClr val="tx1"/>
                </a:solidFill>
              </a:defRPr>
            </a:lvl1pPr>
            <a:lvl2pPr>
              <a:defRPr sz="1200"/>
            </a:lvl2pPr>
            <a:lvl3pPr>
              <a:defRPr sz="1200"/>
            </a:lvl3pPr>
            <a:lvl4pPr>
              <a:defRPr sz="1200"/>
            </a:lvl4pPr>
            <a:lvl5pPr>
              <a:defRPr sz="1200"/>
            </a:lvl5pPr>
          </a:lstStyle>
          <a:p>
            <a:r>
              <a:rPr lang="en-US" sz="1200" spc="50" dirty="0">
                <a:solidFill>
                  <a:schemeClr val="tx2"/>
                </a:solidFill>
                <a:latin typeface="Georgia" panose="02040502050405020303" pitchFamily="18" charset="0"/>
              </a:rPr>
              <a:t>Mini-bio – Georgia 12pt</a:t>
            </a:r>
          </a:p>
        </p:txBody>
      </p:sp>
      <p:sp>
        <p:nvSpPr>
          <p:cNvPr id="17" name="Picture Placeholder 3">
            <a:extLst>
              <a:ext uri="{FF2B5EF4-FFF2-40B4-BE49-F238E27FC236}">
                <a16:creationId xmlns:a16="http://schemas.microsoft.com/office/drawing/2014/main" id="{30349E9C-0949-4015-A946-6F7072B731F5}"/>
              </a:ext>
            </a:extLst>
          </p:cNvPr>
          <p:cNvSpPr>
            <a:spLocks noGrp="1"/>
          </p:cNvSpPr>
          <p:nvPr>
            <p:ph type="pic" sz="quarter" idx="118" hasCustomPrompt="1"/>
          </p:nvPr>
        </p:nvSpPr>
        <p:spPr>
          <a:xfrm>
            <a:off x="1533320"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8" name="Text Placeholder 24">
            <a:extLst>
              <a:ext uri="{FF2B5EF4-FFF2-40B4-BE49-F238E27FC236}">
                <a16:creationId xmlns:a16="http://schemas.microsoft.com/office/drawing/2014/main" id="{9BBE0F4C-FC6C-449D-84DF-6EF95CCB8E6A}"/>
              </a:ext>
            </a:extLst>
          </p:cNvPr>
          <p:cNvSpPr>
            <a:spLocks noGrp="1"/>
          </p:cNvSpPr>
          <p:nvPr>
            <p:ph type="body" idx="119" hasCustomPrompt="1"/>
          </p:nvPr>
        </p:nvSpPr>
        <p:spPr>
          <a:xfrm>
            <a:off x="1533320" y="2634573"/>
            <a:ext cx="1975906" cy="180221"/>
          </a:xfrm>
          <a:prstGeom prst="rect">
            <a:avLst/>
          </a:prstGeom>
        </p:spPr>
        <p:txBody>
          <a:bodyPr anchor="b" anchorCtr="0">
            <a:noAutofit/>
          </a:bodyPr>
          <a:lstStyle>
            <a:lvl1pPr marL="0" indent="0">
              <a:buNone/>
              <a:defRPr sz="1100" b="1" u="none" baseline="0">
                <a:solidFill>
                  <a:schemeClr val="bg1"/>
                </a:solidFill>
                <a:latin typeface="Arial" panose="020B0604020202020204" pitchFamily="34" charset="0"/>
                <a:cs typeface="Arial" panose="020B0604020202020204" pitchFamily="34" charset="0"/>
              </a:defRPr>
            </a:lvl1pPr>
          </a:lstStyle>
          <a:p>
            <a:r>
              <a:rPr lang="en-US" sz="1050" dirty="0"/>
              <a:t>Name – Arial Bold 10.5pt</a:t>
            </a:r>
          </a:p>
        </p:txBody>
      </p:sp>
      <p:sp>
        <p:nvSpPr>
          <p:cNvPr id="19" name="Text Placeholder 26">
            <a:extLst>
              <a:ext uri="{FF2B5EF4-FFF2-40B4-BE49-F238E27FC236}">
                <a16:creationId xmlns:a16="http://schemas.microsoft.com/office/drawing/2014/main" id="{9FB7D418-43F1-40D3-B0C6-811A3D478D0F}"/>
              </a:ext>
            </a:extLst>
          </p:cNvPr>
          <p:cNvSpPr>
            <a:spLocks noGrp="1"/>
          </p:cNvSpPr>
          <p:nvPr>
            <p:ph type="body" idx="120" hasCustomPrompt="1"/>
          </p:nvPr>
        </p:nvSpPr>
        <p:spPr>
          <a:xfrm>
            <a:off x="1533320"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20" name="Text Placeholder 27">
            <a:extLst>
              <a:ext uri="{FF2B5EF4-FFF2-40B4-BE49-F238E27FC236}">
                <a16:creationId xmlns:a16="http://schemas.microsoft.com/office/drawing/2014/main" id="{81F245EA-91FE-4C3A-BE3A-A60499FDA711}"/>
              </a:ext>
            </a:extLst>
          </p:cNvPr>
          <p:cNvSpPr>
            <a:spLocks noGrp="1"/>
          </p:cNvSpPr>
          <p:nvPr>
            <p:ph type="body" idx="121" hasCustomPrompt="1"/>
          </p:nvPr>
        </p:nvSpPr>
        <p:spPr>
          <a:xfrm>
            <a:off x="1533320"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25" name="Text Placeholder 26">
            <a:extLst>
              <a:ext uri="{FF2B5EF4-FFF2-40B4-BE49-F238E27FC236}">
                <a16:creationId xmlns:a16="http://schemas.microsoft.com/office/drawing/2014/main" id="{FC584F2F-5A21-426D-BEE8-2E5984134447}"/>
              </a:ext>
            </a:extLst>
          </p:cNvPr>
          <p:cNvSpPr>
            <a:spLocks noGrp="1"/>
          </p:cNvSpPr>
          <p:nvPr>
            <p:ph type="body" idx="122" hasCustomPrompt="1"/>
          </p:nvPr>
        </p:nvSpPr>
        <p:spPr>
          <a:xfrm>
            <a:off x="1533320"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 – Arial 10pt</a:t>
            </a:r>
          </a:p>
        </p:txBody>
      </p:sp>
      <p:sp>
        <p:nvSpPr>
          <p:cNvPr id="43" name="Content Placeholder 4">
            <a:extLst>
              <a:ext uri="{FF2B5EF4-FFF2-40B4-BE49-F238E27FC236}">
                <a16:creationId xmlns:a16="http://schemas.microsoft.com/office/drawing/2014/main" id="{BAF3DED7-095F-4CEA-A8B8-EC2D6FEA5670}"/>
              </a:ext>
            </a:extLst>
          </p:cNvPr>
          <p:cNvSpPr>
            <a:spLocks noGrp="1"/>
          </p:cNvSpPr>
          <p:nvPr>
            <p:ph sz="quarter" idx="134" hasCustomPrompt="1"/>
          </p:nvPr>
        </p:nvSpPr>
        <p:spPr>
          <a:xfrm>
            <a:off x="3747517" y="3703003"/>
            <a:ext cx="6918960" cy="2009914"/>
          </a:xfrm>
          <a:prstGeom prst="rect">
            <a:avLst/>
          </a:prstGeom>
        </p:spPr>
        <p:txBody>
          <a:bodyPr lIns="0" tIns="0" rIns="0" bIns="0">
            <a:noAutofit/>
          </a:bodyPr>
          <a:lstStyle>
            <a:lvl1pPr marL="0" indent="0">
              <a:lnSpc>
                <a:spcPct val="100000"/>
              </a:lnSpc>
              <a:buNone/>
              <a:defRPr sz="1200" baseline="0">
                <a:solidFill>
                  <a:schemeClr val="tx1"/>
                </a:solidFill>
              </a:defRPr>
            </a:lvl1pPr>
            <a:lvl2pPr>
              <a:defRPr sz="1200"/>
            </a:lvl2pPr>
            <a:lvl3pPr>
              <a:defRPr sz="1200"/>
            </a:lvl3pPr>
            <a:lvl4pPr>
              <a:defRPr sz="1200"/>
            </a:lvl4pPr>
            <a:lvl5pPr>
              <a:defRPr sz="1200"/>
            </a:lvl5pPr>
          </a:lstStyle>
          <a:p>
            <a:r>
              <a:rPr lang="en-US" sz="1200" spc="50" dirty="0">
                <a:solidFill>
                  <a:schemeClr val="tx2"/>
                </a:solidFill>
                <a:latin typeface="Georgia" panose="02040502050405020303" pitchFamily="18" charset="0"/>
              </a:rPr>
              <a:t>Click to enter text of mini-bio</a:t>
            </a:r>
          </a:p>
        </p:txBody>
      </p:sp>
      <p:sp>
        <p:nvSpPr>
          <p:cNvPr id="62" name="Picture Placeholder 3">
            <a:extLst>
              <a:ext uri="{FF2B5EF4-FFF2-40B4-BE49-F238E27FC236}">
                <a16:creationId xmlns:a16="http://schemas.microsoft.com/office/drawing/2014/main" id="{A71B460C-2ED4-437B-B39B-5533E17E6D72}"/>
              </a:ext>
            </a:extLst>
          </p:cNvPr>
          <p:cNvSpPr>
            <a:spLocks noGrp="1"/>
          </p:cNvSpPr>
          <p:nvPr>
            <p:ph type="pic" sz="quarter" idx="140" hasCustomPrompt="1"/>
          </p:nvPr>
        </p:nvSpPr>
        <p:spPr>
          <a:xfrm>
            <a:off x="1531797" y="3699164"/>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63" name="Text Placeholder 24">
            <a:extLst>
              <a:ext uri="{FF2B5EF4-FFF2-40B4-BE49-F238E27FC236}">
                <a16:creationId xmlns:a16="http://schemas.microsoft.com/office/drawing/2014/main" id="{16E4140C-07F4-4D9E-8CD6-C0D4CD1CA02E}"/>
              </a:ext>
            </a:extLst>
          </p:cNvPr>
          <p:cNvSpPr>
            <a:spLocks noGrp="1"/>
          </p:cNvSpPr>
          <p:nvPr>
            <p:ph type="body" idx="141" hasCustomPrompt="1"/>
          </p:nvPr>
        </p:nvSpPr>
        <p:spPr>
          <a:xfrm>
            <a:off x="1531797" y="4992265"/>
            <a:ext cx="1975906" cy="180221"/>
          </a:xfrm>
          <a:prstGeom prst="rect">
            <a:avLst/>
          </a:prstGeom>
        </p:spPr>
        <p:txBody>
          <a:bodyPr anchor="b" anchorCtr="0">
            <a:noAutofit/>
          </a:bodyPr>
          <a:lstStyle>
            <a:lvl1pPr marL="0" indent="0">
              <a:buNone/>
              <a:defRPr sz="1100" b="1" u="none" baseline="0">
                <a:solidFill>
                  <a:schemeClr val="bg1"/>
                </a:solidFill>
                <a:latin typeface="Arial" panose="020B0604020202020204" pitchFamily="34" charset="0"/>
                <a:cs typeface="Arial" panose="020B0604020202020204" pitchFamily="34" charset="0"/>
              </a:defRPr>
            </a:lvl1pPr>
          </a:lstStyle>
          <a:p>
            <a:r>
              <a:rPr lang="en-US" sz="1050" dirty="0"/>
              <a:t>Name</a:t>
            </a:r>
          </a:p>
        </p:txBody>
      </p:sp>
      <p:sp>
        <p:nvSpPr>
          <p:cNvPr id="64" name="Text Placeholder 26">
            <a:extLst>
              <a:ext uri="{FF2B5EF4-FFF2-40B4-BE49-F238E27FC236}">
                <a16:creationId xmlns:a16="http://schemas.microsoft.com/office/drawing/2014/main" id="{AE421413-6DB2-4D57-87E4-92D101828F92}"/>
              </a:ext>
            </a:extLst>
          </p:cNvPr>
          <p:cNvSpPr>
            <a:spLocks noGrp="1"/>
          </p:cNvSpPr>
          <p:nvPr>
            <p:ph type="body" idx="142" hasCustomPrompt="1"/>
          </p:nvPr>
        </p:nvSpPr>
        <p:spPr>
          <a:xfrm>
            <a:off x="1531797" y="5370622"/>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65" name="Text Placeholder 27">
            <a:extLst>
              <a:ext uri="{FF2B5EF4-FFF2-40B4-BE49-F238E27FC236}">
                <a16:creationId xmlns:a16="http://schemas.microsoft.com/office/drawing/2014/main" id="{3ABEC12E-884F-437C-8AB5-C15AA7C22F40}"/>
              </a:ext>
            </a:extLst>
          </p:cNvPr>
          <p:cNvSpPr>
            <a:spLocks noGrp="1"/>
          </p:cNvSpPr>
          <p:nvPr>
            <p:ph type="body" idx="143" hasCustomPrompt="1"/>
          </p:nvPr>
        </p:nvSpPr>
        <p:spPr>
          <a:xfrm>
            <a:off x="1531797" y="5553486"/>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66" name="Text Placeholder 26">
            <a:extLst>
              <a:ext uri="{FF2B5EF4-FFF2-40B4-BE49-F238E27FC236}">
                <a16:creationId xmlns:a16="http://schemas.microsoft.com/office/drawing/2014/main" id="{089199B0-BC8F-41D0-BB2B-7728AB6C8048}"/>
              </a:ext>
            </a:extLst>
          </p:cNvPr>
          <p:cNvSpPr>
            <a:spLocks noGrp="1"/>
          </p:cNvSpPr>
          <p:nvPr>
            <p:ph type="body" idx="144" hasCustomPrompt="1"/>
          </p:nvPr>
        </p:nvSpPr>
        <p:spPr>
          <a:xfrm>
            <a:off x="1531797" y="5191822"/>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21" name="Title 2">
            <a:extLst>
              <a:ext uri="{FF2B5EF4-FFF2-40B4-BE49-F238E27FC236}">
                <a16:creationId xmlns:a16="http://schemas.microsoft.com/office/drawing/2014/main" id="{860B4E80-5BF1-4FAB-9BDB-4525DE0EA3BF}"/>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2" name="Footer Placeholder 1">
            <a:extLst>
              <a:ext uri="{FF2B5EF4-FFF2-40B4-BE49-F238E27FC236}">
                <a16:creationId xmlns:a16="http://schemas.microsoft.com/office/drawing/2014/main" id="{1A072EFC-6C82-4FA9-A9CB-DB28966DAAC6}"/>
              </a:ext>
            </a:extLst>
          </p:cNvPr>
          <p:cNvSpPr>
            <a:spLocks noGrp="1"/>
          </p:cNvSpPr>
          <p:nvPr>
            <p:ph type="ftr" sz="quarter" idx="145"/>
          </p:nvPr>
        </p:nvSpPr>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1913420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Roster">
    <p:spTree>
      <p:nvGrpSpPr>
        <p:cNvPr id="1" name=""/>
        <p:cNvGrpSpPr/>
        <p:nvPr/>
      </p:nvGrpSpPr>
      <p:grpSpPr>
        <a:xfrm>
          <a:off x="0" y="0"/>
          <a:ext cx="0" cy="0"/>
          <a:chOff x="0" y="0"/>
          <a:chExt cx="0" cy="0"/>
        </a:xfrm>
      </p:grpSpPr>
      <p:sp>
        <p:nvSpPr>
          <p:cNvPr id="126" name="Picture Placeholder 3">
            <a:extLst>
              <a:ext uri="{FF2B5EF4-FFF2-40B4-BE49-F238E27FC236}">
                <a16:creationId xmlns:a16="http://schemas.microsoft.com/office/drawing/2014/main" id="{6C19326C-69AF-4986-8B6A-27FE392AE2DD}"/>
              </a:ext>
            </a:extLst>
          </p:cNvPr>
          <p:cNvSpPr>
            <a:spLocks noGrp="1"/>
          </p:cNvSpPr>
          <p:nvPr>
            <p:ph type="pic" sz="quarter" idx="118" hasCustomPrompt="1"/>
          </p:nvPr>
        </p:nvSpPr>
        <p:spPr>
          <a:xfrm>
            <a:off x="1533320"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27" name="Text Placeholder 24">
            <a:extLst>
              <a:ext uri="{FF2B5EF4-FFF2-40B4-BE49-F238E27FC236}">
                <a16:creationId xmlns:a16="http://schemas.microsoft.com/office/drawing/2014/main" id="{C5C42138-2B48-456F-B307-F1B3F71BD98C}"/>
              </a:ext>
            </a:extLst>
          </p:cNvPr>
          <p:cNvSpPr>
            <a:spLocks noGrp="1"/>
          </p:cNvSpPr>
          <p:nvPr>
            <p:ph type="body" idx="119" hasCustomPrompt="1"/>
          </p:nvPr>
        </p:nvSpPr>
        <p:spPr>
          <a:xfrm>
            <a:off x="1533320" y="2634573"/>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 – Arial Bold 10.5pt</a:t>
            </a:r>
          </a:p>
        </p:txBody>
      </p:sp>
      <p:sp>
        <p:nvSpPr>
          <p:cNvPr id="128" name="Text Placeholder 26">
            <a:extLst>
              <a:ext uri="{FF2B5EF4-FFF2-40B4-BE49-F238E27FC236}">
                <a16:creationId xmlns:a16="http://schemas.microsoft.com/office/drawing/2014/main" id="{CCA49D96-858D-45D1-BB8B-758412A34180}"/>
              </a:ext>
            </a:extLst>
          </p:cNvPr>
          <p:cNvSpPr>
            <a:spLocks noGrp="1"/>
          </p:cNvSpPr>
          <p:nvPr>
            <p:ph type="body" idx="120" hasCustomPrompt="1"/>
          </p:nvPr>
        </p:nvSpPr>
        <p:spPr>
          <a:xfrm>
            <a:off x="1533320"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29" name="Text Placeholder 27">
            <a:extLst>
              <a:ext uri="{FF2B5EF4-FFF2-40B4-BE49-F238E27FC236}">
                <a16:creationId xmlns:a16="http://schemas.microsoft.com/office/drawing/2014/main" id="{BAE2B5B8-A6E4-4863-A0EF-72DD61314F57}"/>
              </a:ext>
            </a:extLst>
          </p:cNvPr>
          <p:cNvSpPr>
            <a:spLocks noGrp="1"/>
          </p:cNvSpPr>
          <p:nvPr>
            <p:ph type="body" idx="121" hasCustomPrompt="1"/>
          </p:nvPr>
        </p:nvSpPr>
        <p:spPr>
          <a:xfrm>
            <a:off x="1533320"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30" name="Text Placeholder 26">
            <a:extLst>
              <a:ext uri="{FF2B5EF4-FFF2-40B4-BE49-F238E27FC236}">
                <a16:creationId xmlns:a16="http://schemas.microsoft.com/office/drawing/2014/main" id="{A8B7C723-5EE5-4AA4-8869-4B3C31552619}"/>
              </a:ext>
            </a:extLst>
          </p:cNvPr>
          <p:cNvSpPr>
            <a:spLocks noGrp="1"/>
          </p:cNvSpPr>
          <p:nvPr>
            <p:ph type="body" idx="122" hasCustomPrompt="1"/>
          </p:nvPr>
        </p:nvSpPr>
        <p:spPr>
          <a:xfrm>
            <a:off x="1533320"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 – Arial 10pt</a:t>
            </a:r>
          </a:p>
        </p:txBody>
      </p:sp>
      <p:sp>
        <p:nvSpPr>
          <p:cNvPr id="131" name="Picture Placeholder 3">
            <a:extLst>
              <a:ext uri="{FF2B5EF4-FFF2-40B4-BE49-F238E27FC236}">
                <a16:creationId xmlns:a16="http://schemas.microsoft.com/office/drawing/2014/main" id="{9C590C15-AA64-42FB-ADFD-BAF5EE2BD083}"/>
              </a:ext>
            </a:extLst>
          </p:cNvPr>
          <p:cNvSpPr>
            <a:spLocks noGrp="1"/>
          </p:cNvSpPr>
          <p:nvPr>
            <p:ph type="pic" sz="quarter" idx="140" hasCustomPrompt="1"/>
          </p:nvPr>
        </p:nvSpPr>
        <p:spPr>
          <a:xfrm>
            <a:off x="1531797" y="3699164"/>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32" name="Text Placeholder 24">
            <a:extLst>
              <a:ext uri="{FF2B5EF4-FFF2-40B4-BE49-F238E27FC236}">
                <a16:creationId xmlns:a16="http://schemas.microsoft.com/office/drawing/2014/main" id="{71481C4A-D355-41DC-A3C4-E02C04626A1C}"/>
              </a:ext>
            </a:extLst>
          </p:cNvPr>
          <p:cNvSpPr>
            <a:spLocks noGrp="1"/>
          </p:cNvSpPr>
          <p:nvPr>
            <p:ph type="body" idx="141" hasCustomPrompt="1"/>
          </p:nvPr>
        </p:nvSpPr>
        <p:spPr>
          <a:xfrm>
            <a:off x="1531797" y="4992265"/>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33" name="Text Placeholder 26">
            <a:extLst>
              <a:ext uri="{FF2B5EF4-FFF2-40B4-BE49-F238E27FC236}">
                <a16:creationId xmlns:a16="http://schemas.microsoft.com/office/drawing/2014/main" id="{9204DCC0-F293-4A81-B98C-7A2D62C120E3}"/>
              </a:ext>
            </a:extLst>
          </p:cNvPr>
          <p:cNvSpPr>
            <a:spLocks noGrp="1"/>
          </p:cNvSpPr>
          <p:nvPr>
            <p:ph type="body" idx="142" hasCustomPrompt="1"/>
          </p:nvPr>
        </p:nvSpPr>
        <p:spPr>
          <a:xfrm>
            <a:off x="1531797" y="5370622"/>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34" name="Text Placeholder 27">
            <a:extLst>
              <a:ext uri="{FF2B5EF4-FFF2-40B4-BE49-F238E27FC236}">
                <a16:creationId xmlns:a16="http://schemas.microsoft.com/office/drawing/2014/main" id="{C62ECE7E-EF62-483F-A1A1-FC81788B4A0B}"/>
              </a:ext>
            </a:extLst>
          </p:cNvPr>
          <p:cNvSpPr>
            <a:spLocks noGrp="1"/>
          </p:cNvSpPr>
          <p:nvPr>
            <p:ph type="body" idx="143" hasCustomPrompt="1"/>
          </p:nvPr>
        </p:nvSpPr>
        <p:spPr>
          <a:xfrm>
            <a:off x="1531797" y="5553486"/>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35" name="Text Placeholder 26">
            <a:extLst>
              <a:ext uri="{FF2B5EF4-FFF2-40B4-BE49-F238E27FC236}">
                <a16:creationId xmlns:a16="http://schemas.microsoft.com/office/drawing/2014/main" id="{600D4A1C-0DA2-4177-90E3-A5AF3B327211}"/>
              </a:ext>
            </a:extLst>
          </p:cNvPr>
          <p:cNvSpPr>
            <a:spLocks noGrp="1"/>
          </p:cNvSpPr>
          <p:nvPr>
            <p:ph type="body" idx="144" hasCustomPrompt="1"/>
          </p:nvPr>
        </p:nvSpPr>
        <p:spPr>
          <a:xfrm>
            <a:off x="1531797" y="5191822"/>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46" name="Picture Placeholder 3">
            <a:extLst>
              <a:ext uri="{FF2B5EF4-FFF2-40B4-BE49-F238E27FC236}">
                <a16:creationId xmlns:a16="http://schemas.microsoft.com/office/drawing/2014/main" id="{8278272D-912C-401A-B781-12A2EF480B48}"/>
              </a:ext>
            </a:extLst>
          </p:cNvPr>
          <p:cNvSpPr>
            <a:spLocks noGrp="1"/>
          </p:cNvSpPr>
          <p:nvPr>
            <p:ph type="pic" sz="quarter" idx="174" hasCustomPrompt="1"/>
          </p:nvPr>
        </p:nvSpPr>
        <p:spPr>
          <a:xfrm>
            <a:off x="3939368"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47" name="Text Placeholder 24">
            <a:extLst>
              <a:ext uri="{FF2B5EF4-FFF2-40B4-BE49-F238E27FC236}">
                <a16:creationId xmlns:a16="http://schemas.microsoft.com/office/drawing/2014/main" id="{21671012-53F9-4715-92DF-4E7B5BD3C3D1}"/>
              </a:ext>
            </a:extLst>
          </p:cNvPr>
          <p:cNvSpPr>
            <a:spLocks noGrp="1"/>
          </p:cNvSpPr>
          <p:nvPr>
            <p:ph type="body" idx="175" hasCustomPrompt="1"/>
          </p:nvPr>
        </p:nvSpPr>
        <p:spPr>
          <a:xfrm>
            <a:off x="3939368" y="2634573"/>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48" name="Text Placeholder 26">
            <a:extLst>
              <a:ext uri="{FF2B5EF4-FFF2-40B4-BE49-F238E27FC236}">
                <a16:creationId xmlns:a16="http://schemas.microsoft.com/office/drawing/2014/main" id="{2AFC408E-7C13-473A-BFBD-B1782F2E6423}"/>
              </a:ext>
            </a:extLst>
          </p:cNvPr>
          <p:cNvSpPr>
            <a:spLocks noGrp="1"/>
          </p:cNvSpPr>
          <p:nvPr>
            <p:ph type="body" idx="176" hasCustomPrompt="1"/>
          </p:nvPr>
        </p:nvSpPr>
        <p:spPr>
          <a:xfrm>
            <a:off x="3939368"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49" name="Text Placeholder 27">
            <a:extLst>
              <a:ext uri="{FF2B5EF4-FFF2-40B4-BE49-F238E27FC236}">
                <a16:creationId xmlns:a16="http://schemas.microsoft.com/office/drawing/2014/main" id="{7EE407EA-1464-457E-ABD1-F2C213890DE1}"/>
              </a:ext>
            </a:extLst>
          </p:cNvPr>
          <p:cNvSpPr>
            <a:spLocks noGrp="1"/>
          </p:cNvSpPr>
          <p:nvPr>
            <p:ph type="body" idx="177" hasCustomPrompt="1"/>
          </p:nvPr>
        </p:nvSpPr>
        <p:spPr>
          <a:xfrm>
            <a:off x="3939368"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50" name="Text Placeholder 26">
            <a:extLst>
              <a:ext uri="{FF2B5EF4-FFF2-40B4-BE49-F238E27FC236}">
                <a16:creationId xmlns:a16="http://schemas.microsoft.com/office/drawing/2014/main" id="{84161308-5A4E-4142-9A4D-E0766E198830}"/>
              </a:ext>
            </a:extLst>
          </p:cNvPr>
          <p:cNvSpPr>
            <a:spLocks noGrp="1"/>
          </p:cNvSpPr>
          <p:nvPr>
            <p:ph type="body" idx="178" hasCustomPrompt="1"/>
          </p:nvPr>
        </p:nvSpPr>
        <p:spPr>
          <a:xfrm>
            <a:off x="3939368"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51" name="Picture Placeholder 3">
            <a:extLst>
              <a:ext uri="{FF2B5EF4-FFF2-40B4-BE49-F238E27FC236}">
                <a16:creationId xmlns:a16="http://schemas.microsoft.com/office/drawing/2014/main" id="{AAF45476-B4F4-476C-8A46-AA42B1173EE6}"/>
              </a:ext>
            </a:extLst>
          </p:cNvPr>
          <p:cNvSpPr>
            <a:spLocks noGrp="1"/>
          </p:cNvSpPr>
          <p:nvPr>
            <p:ph type="pic" sz="quarter" idx="179" hasCustomPrompt="1"/>
          </p:nvPr>
        </p:nvSpPr>
        <p:spPr>
          <a:xfrm>
            <a:off x="3937845" y="3699164"/>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52" name="Text Placeholder 24">
            <a:extLst>
              <a:ext uri="{FF2B5EF4-FFF2-40B4-BE49-F238E27FC236}">
                <a16:creationId xmlns:a16="http://schemas.microsoft.com/office/drawing/2014/main" id="{FED3F316-48DC-4F36-BDE5-5FDF73F4EC2C}"/>
              </a:ext>
            </a:extLst>
          </p:cNvPr>
          <p:cNvSpPr>
            <a:spLocks noGrp="1"/>
          </p:cNvSpPr>
          <p:nvPr>
            <p:ph type="body" idx="180" hasCustomPrompt="1"/>
          </p:nvPr>
        </p:nvSpPr>
        <p:spPr>
          <a:xfrm>
            <a:off x="3937845" y="4992265"/>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53" name="Text Placeholder 26">
            <a:extLst>
              <a:ext uri="{FF2B5EF4-FFF2-40B4-BE49-F238E27FC236}">
                <a16:creationId xmlns:a16="http://schemas.microsoft.com/office/drawing/2014/main" id="{EFF65CE5-FBE8-4276-9B82-4F9C5C0E21A9}"/>
              </a:ext>
            </a:extLst>
          </p:cNvPr>
          <p:cNvSpPr>
            <a:spLocks noGrp="1"/>
          </p:cNvSpPr>
          <p:nvPr>
            <p:ph type="body" idx="181" hasCustomPrompt="1"/>
          </p:nvPr>
        </p:nvSpPr>
        <p:spPr>
          <a:xfrm>
            <a:off x="3937845" y="5370622"/>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54" name="Text Placeholder 27">
            <a:extLst>
              <a:ext uri="{FF2B5EF4-FFF2-40B4-BE49-F238E27FC236}">
                <a16:creationId xmlns:a16="http://schemas.microsoft.com/office/drawing/2014/main" id="{63164B45-85F8-413F-A7EF-8CE7305CEB54}"/>
              </a:ext>
            </a:extLst>
          </p:cNvPr>
          <p:cNvSpPr>
            <a:spLocks noGrp="1"/>
          </p:cNvSpPr>
          <p:nvPr>
            <p:ph type="body" idx="182" hasCustomPrompt="1"/>
          </p:nvPr>
        </p:nvSpPr>
        <p:spPr>
          <a:xfrm>
            <a:off x="3937845" y="5553486"/>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55" name="Text Placeholder 26">
            <a:extLst>
              <a:ext uri="{FF2B5EF4-FFF2-40B4-BE49-F238E27FC236}">
                <a16:creationId xmlns:a16="http://schemas.microsoft.com/office/drawing/2014/main" id="{EE6C441A-5890-46E1-8A6E-87A7A41D8298}"/>
              </a:ext>
            </a:extLst>
          </p:cNvPr>
          <p:cNvSpPr>
            <a:spLocks noGrp="1"/>
          </p:cNvSpPr>
          <p:nvPr>
            <p:ph type="body" idx="183" hasCustomPrompt="1"/>
          </p:nvPr>
        </p:nvSpPr>
        <p:spPr>
          <a:xfrm>
            <a:off x="3937845" y="5191822"/>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66" name="Picture Placeholder 3">
            <a:extLst>
              <a:ext uri="{FF2B5EF4-FFF2-40B4-BE49-F238E27FC236}">
                <a16:creationId xmlns:a16="http://schemas.microsoft.com/office/drawing/2014/main" id="{7548BC02-8C42-4866-B60D-09A413148192}"/>
              </a:ext>
            </a:extLst>
          </p:cNvPr>
          <p:cNvSpPr>
            <a:spLocks noGrp="1"/>
          </p:cNvSpPr>
          <p:nvPr>
            <p:ph type="pic" sz="quarter" idx="184" hasCustomPrompt="1"/>
          </p:nvPr>
        </p:nvSpPr>
        <p:spPr>
          <a:xfrm>
            <a:off x="6346081"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67" name="Text Placeholder 24">
            <a:extLst>
              <a:ext uri="{FF2B5EF4-FFF2-40B4-BE49-F238E27FC236}">
                <a16:creationId xmlns:a16="http://schemas.microsoft.com/office/drawing/2014/main" id="{E16DF2DC-789F-4C8A-AE2B-3EEC46631920}"/>
              </a:ext>
            </a:extLst>
          </p:cNvPr>
          <p:cNvSpPr>
            <a:spLocks noGrp="1"/>
          </p:cNvSpPr>
          <p:nvPr>
            <p:ph type="body" idx="185" hasCustomPrompt="1"/>
          </p:nvPr>
        </p:nvSpPr>
        <p:spPr>
          <a:xfrm>
            <a:off x="6346081" y="2634573"/>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68" name="Text Placeholder 26">
            <a:extLst>
              <a:ext uri="{FF2B5EF4-FFF2-40B4-BE49-F238E27FC236}">
                <a16:creationId xmlns:a16="http://schemas.microsoft.com/office/drawing/2014/main" id="{B10E209C-76DA-4CA2-8966-8ECED051BF0D}"/>
              </a:ext>
            </a:extLst>
          </p:cNvPr>
          <p:cNvSpPr>
            <a:spLocks noGrp="1"/>
          </p:cNvSpPr>
          <p:nvPr>
            <p:ph type="body" idx="186" hasCustomPrompt="1"/>
          </p:nvPr>
        </p:nvSpPr>
        <p:spPr>
          <a:xfrm>
            <a:off x="6346081"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69" name="Text Placeholder 27">
            <a:extLst>
              <a:ext uri="{FF2B5EF4-FFF2-40B4-BE49-F238E27FC236}">
                <a16:creationId xmlns:a16="http://schemas.microsoft.com/office/drawing/2014/main" id="{931A1F0A-9471-482B-A491-673321129268}"/>
              </a:ext>
            </a:extLst>
          </p:cNvPr>
          <p:cNvSpPr>
            <a:spLocks noGrp="1"/>
          </p:cNvSpPr>
          <p:nvPr>
            <p:ph type="body" idx="187" hasCustomPrompt="1"/>
          </p:nvPr>
        </p:nvSpPr>
        <p:spPr>
          <a:xfrm>
            <a:off x="6346081"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70" name="Text Placeholder 26">
            <a:extLst>
              <a:ext uri="{FF2B5EF4-FFF2-40B4-BE49-F238E27FC236}">
                <a16:creationId xmlns:a16="http://schemas.microsoft.com/office/drawing/2014/main" id="{08337813-D31F-4571-AB56-1DA2C84786D8}"/>
              </a:ext>
            </a:extLst>
          </p:cNvPr>
          <p:cNvSpPr>
            <a:spLocks noGrp="1"/>
          </p:cNvSpPr>
          <p:nvPr>
            <p:ph type="body" idx="188" hasCustomPrompt="1"/>
          </p:nvPr>
        </p:nvSpPr>
        <p:spPr>
          <a:xfrm>
            <a:off x="6346081"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71" name="Picture Placeholder 3">
            <a:extLst>
              <a:ext uri="{FF2B5EF4-FFF2-40B4-BE49-F238E27FC236}">
                <a16:creationId xmlns:a16="http://schemas.microsoft.com/office/drawing/2014/main" id="{C2046E39-A34E-4A09-8444-3E463924ACAE}"/>
              </a:ext>
            </a:extLst>
          </p:cNvPr>
          <p:cNvSpPr>
            <a:spLocks noGrp="1"/>
          </p:cNvSpPr>
          <p:nvPr>
            <p:ph type="pic" sz="quarter" idx="189" hasCustomPrompt="1"/>
          </p:nvPr>
        </p:nvSpPr>
        <p:spPr>
          <a:xfrm>
            <a:off x="6344558" y="3699164"/>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72" name="Text Placeholder 24">
            <a:extLst>
              <a:ext uri="{FF2B5EF4-FFF2-40B4-BE49-F238E27FC236}">
                <a16:creationId xmlns:a16="http://schemas.microsoft.com/office/drawing/2014/main" id="{93EA2454-DE8D-4C7A-A77F-E605547FEE21}"/>
              </a:ext>
            </a:extLst>
          </p:cNvPr>
          <p:cNvSpPr>
            <a:spLocks noGrp="1"/>
          </p:cNvSpPr>
          <p:nvPr>
            <p:ph type="body" idx="190" hasCustomPrompt="1"/>
          </p:nvPr>
        </p:nvSpPr>
        <p:spPr>
          <a:xfrm>
            <a:off x="6344558" y="4992265"/>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73" name="Text Placeholder 26">
            <a:extLst>
              <a:ext uri="{FF2B5EF4-FFF2-40B4-BE49-F238E27FC236}">
                <a16:creationId xmlns:a16="http://schemas.microsoft.com/office/drawing/2014/main" id="{3A0C321E-C2FC-463F-B69F-3705BD3FD304}"/>
              </a:ext>
            </a:extLst>
          </p:cNvPr>
          <p:cNvSpPr>
            <a:spLocks noGrp="1"/>
          </p:cNvSpPr>
          <p:nvPr>
            <p:ph type="body" idx="191" hasCustomPrompt="1"/>
          </p:nvPr>
        </p:nvSpPr>
        <p:spPr>
          <a:xfrm>
            <a:off x="6344558" y="5370622"/>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74" name="Text Placeholder 27">
            <a:extLst>
              <a:ext uri="{FF2B5EF4-FFF2-40B4-BE49-F238E27FC236}">
                <a16:creationId xmlns:a16="http://schemas.microsoft.com/office/drawing/2014/main" id="{6772ED06-AC00-4D52-931E-0ED89DDDF5CA}"/>
              </a:ext>
            </a:extLst>
          </p:cNvPr>
          <p:cNvSpPr>
            <a:spLocks noGrp="1"/>
          </p:cNvSpPr>
          <p:nvPr>
            <p:ph type="body" idx="192" hasCustomPrompt="1"/>
          </p:nvPr>
        </p:nvSpPr>
        <p:spPr>
          <a:xfrm>
            <a:off x="6344558" y="5553486"/>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75" name="Text Placeholder 26">
            <a:extLst>
              <a:ext uri="{FF2B5EF4-FFF2-40B4-BE49-F238E27FC236}">
                <a16:creationId xmlns:a16="http://schemas.microsoft.com/office/drawing/2014/main" id="{8DCC652F-2D0D-41BA-BF39-C72EA84979D6}"/>
              </a:ext>
            </a:extLst>
          </p:cNvPr>
          <p:cNvSpPr>
            <a:spLocks noGrp="1"/>
          </p:cNvSpPr>
          <p:nvPr>
            <p:ph type="body" idx="193" hasCustomPrompt="1"/>
          </p:nvPr>
        </p:nvSpPr>
        <p:spPr>
          <a:xfrm>
            <a:off x="6344558" y="5191822"/>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76" name="Picture Placeholder 3">
            <a:extLst>
              <a:ext uri="{FF2B5EF4-FFF2-40B4-BE49-F238E27FC236}">
                <a16:creationId xmlns:a16="http://schemas.microsoft.com/office/drawing/2014/main" id="{406182E1-EEF3-4F25-9DB4-E334ACEEC17F}"/>
              </a:ext>
            </a:extLst>
          </p:cNvPr>
          <p:cNvSpPr>
            <a:spLocks noGrp="1"/>
          </p:cNvSpPr>
          <p:nvPr>
            <p:ph type="pic" sz="quarter" idx="194" hasCustomPrompt="1"/>
          </p:nvPr>
        </p:nvSpPr>
        <p:spPr>
          <a:xfrm>
            <a:off x="8752129" y="1341472"/>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77" name="Text Placeholder 24">
            <a:extLst>
              <a:ext uri="{FF2B5EF4-FFF2-40B4-BE49-F238E27FC236}">
                <a16:creationId xmlns:a16="http://schemas.microsoft.com/office/drawing/2014/main" id="{27822F0B-29D5-4575-A1B7-315C7D0A832C}"/>
              </a:ext>
            </a:extLst>
          </p:cNvPr>
          <p:cNvSpPr>
            <a:spLocks noGrp="1"/>
          </p:cNvSpPr>
          <p:nvPr>
            <p:ph type="body" idx="195" hasCustomPrompt="1"/>
          </p:nvPr>
        </p:nvSpPr>
        <p:spPr>
          <a:xfrm>
            <a:off x="8752129" y="2634573"/>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78" name="Text Placeholder 26">
            <a:extLst>
              <a:ext uri="{FF2B5EF4-FFF2-40B4-BE49-F238E27FC236}">
                <a16:creationId xmlns:a16="http://schemas.microsoft.com/office/drawing/2014/main" id="{1C810260-B721-4CC2-ACE6-27794EC4B578}"/>
              </a:ext>
            </a:extLst>
          </p:cNvPr>
          <p:cNvSpPr>
            <a:spLocks noGrp="1"/>
          </p:cNvSpPr>
          <p:nvPr>
            <p:ph type="body" idx="196" hasCustomPrompt="1"/>
          </p:nvPr>
        </p:nvSpPr>
        <p:spPr>
          <a:xfrm>
            <a:off x="8752129" y="3012930"/>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79" name="Text Placeholder 27">
            <a:extLst>
              <a:ext uri="{FF2B5EF4-FFF2-40B4-BE49-F238E27FC236}">
                <a16:creationId xmlns:a16="http://schemas.microsoft.com/office/drawing/2014/main" id="{F30B0CC7-5BA2-4735-8B47-D2217DE1A7D9}"/>
              </a:ext>
            </a:extLst>
          </p:cNvPr>
          <p:cNvSpPr>
            <a:spLocks noGrp="1"/>
          </p:cNvSpPr>
          <p:nvPr>
            <p:ph type="body" idx="197" hasCustomPrompt="1"/>
          </p:nvPr>
        </p:nvSpPr>
        <p:spPr>
          <a:xfrm>
            <a:off x="8752129" y="3195794"/>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80" name="Text Placeholder 26">
            <a:extLst>
              <a:ext uri="{FF2B5EF4-FFF2-40B4-BE49-F238E27FC236}">
                <a16:creationId xmlns:a16="http://schemas.microsoft.com/office/drawing/2014/main" id="{1E05562F-B556-4F93-90E8-7ED06349F267}"/>
              </a:ext>
            </a:extLst>
          </p:cNvPr>
          <p:cNvSpPr>
            <a:spLocks noGrp="1"/>
          </p:cNvSpPr>
          <p:nvPr>
            <p:ph type="body" idx="198" hasCustomPrompt="1"/>
          </p:nvPr>
        </p:nvSpPr>
        <p:spPr>
          <a:xfrm>
            <a:off x="8752129" y="2834130"/>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181" name="Picture Placeholder 3">
            <a:extLst>
              <a:ext uri="{FF2B5EF4-FFF2-40B4-BE49-F238E27FC236}">
                <a16:creationId xmlns:a16="http://schemas.microsoft.com/office/drawing/2014/main" id="{C00B2956-E49B-409D-A9BC-B03FB370046B}"/>
              </a:ext>
            </a:extLst>
          </p:cNvPr>
          <p:cNvSpPr>
            <a:spLocks noGrp="1"/>
          </p:cNvSpPr>
          <p:nvPr>
            <p:ph type="pic" sz="quarter" idx="199" hasCustomPrompt="1"/>
          </p:nvPr>
        </p:nvSpPr>
        <p:spPr>
          <a:xfrm>
            <a:off x="8750606" y="3699164"/>
            <a:ext cx="1562304" cy="1140333"/>
          </a:xfrm>
          <a:prstGeom prst="rect">
            <a:avLst/>
          </a:prstGeom>
        </p:spPr>
        <p:txBody>
          <a:bodyPr lIns="0" tIns="0" rIns="0" bIns="0">
            <a:normAutofit/>
          </a:bodyPr>
          <a:lstStyle>
            <a:lvl1pPr marL="0" marR="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sz="11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200"/>
              </a:spcBef>
              <a:spcAft>
                <a:spcPts val="0"/>
              </a:spcAft>
              <a:buClr>
                <a:srgbClr val="00ACB6"/>
              </a:buClr>
              <a:buSzTx/>
              <a:buFont typeface="Wingdings" panose="05000000000000000000" pitchFamily="2" charset="2"/>
              <a:buNone/>
              <a:tabLst/>
              <a:defRPr/>
            </a:pPr>
            <a:r>
              <a:rPr lang="en-US" dirty="0"/>
              <a:t>Click to insert headshot</a:t>
            </a:r>
          </a:p>
        </p:txBody>
      </p:sp>
      <p:sp>
        <p:nvSpPr>
          <p:cNvPr id="182" name="Text Placeholder 24">
            <a:extLst>
              <a:ext uri="{FF2B5EF4-FFF2-40B4-BE49-F238E27FC236}">
                <a16:creationId xmlns:a16="http://schemas.microsoft.com/office/drawing/2014/main" id="{EAB741EE-296D-4B1C-AE9E-BA02D86A5EFC}"/>
              </a:ext>
            </a:extLst>
          </p:cNvPr>
          <p:cNvSpPr>
            <a:spLocks noGrp="1"/>
          </p:cNvSpPr>
          <p:nvPr>
            <p:ph type="body" idx="200" hasCustomPrompt="1"/>
          </p:nvPr>
        </p:nvSpPr>
        <p:spPr>
          <a:xfrm>
            <a:off x="8750606" y="4992265"/>
            <a:ext cx="1975906" cy="180221"/>
          </a:xfrm>
          <a:prstGeom prst="rect">
            <a:avLst/>
          </a:prstGeom>
        </p:spPr>
        <p:txBody>
          <a:bodyPr anchor="b" anchorCtr="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100" b="1" u="none" baseline="0">
                <a:solidFill>
                  <a:schemeClr val="bg1"/>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050" dirty="0"/>
              <a:t>Name</a:t>
            </a:r>
          </a:p>
        </p:txBody>
      </p:sp>
      <p:sp>
        <p:nvSpPr>
          <p:cNvPr id="183" name="Text Placeholder 26">
            <a:extLst>
              <a:ext uri="{FF2B5EF4-FFF2-40B4-BE49-F238E27FC236}">
                <a16:creationId xmlns:a16="http://schemas.microsoft.com/office/drawing/2014/main" id="{C8200BE6-3E54-4280-BC0C-0F0D123FD14D}"/>
              </a:ext>
            </a:extLst>
          </p:cNvPr>
          <p:cNvSpPr>
            <a:spLocks noGrp="1"/>
          </p:cNvSpPr>
          <p:nvPr>
            <p:ph type="body" idx="201" hasCustomPrompt="1"/>
          </p:nvPr>
        </p:nvSpPr>
        <p:spPr>
          <a:xfrm>
            <a:off x="8750606" y="5370622"/>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+1 000.000.0000</a:t>
            </a:r>
          </a:p>
        </p:txBody>
      </p:sp>
      <p:sp>
        <p:nvSpPr>
          <p:cNvPr id="184" name="Text Placeholder 27">
            <a:extLst>
              <a:ext uri="{FF2B5EF4-FFF2-40B4-BE49-F238E27FC236}">
                <a16:creationId xmlns:a16="http://schemas.microsoft.com/office/drawing/2014/main" id="{21676941-5F75-42ED-BBE0-A0461D6B4783}"/>
              </a:ext>
            </a:extLst>
          </p:cNvPr>
          <p:cNvSpPr>
            <a:spLocks noGrp="1"/>
          </p:cNvSpPr>
          <p:nvPr>
            <p:ph type="body" idx="202" hasCustomPrompt="1"/>
          </p:nvPr>
        </p:nvSpPr>
        <p:spPr>
          <a:xfrm>
            <a:off x="8750606" y="5553486"/>
            <a:ext cx="1975907"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aaa@Venable.com</a:t>
            </a:r>
          </a:p>
        </p:txBody>
      </p:sp>
      <p:sp>
        <p:nvSpPr>
          <p:cNvPr id="185" name="Text Placeholder 26">
            <a:extLst>
              <a:ext uri="{FF2B5EF4-FFF2-40B4-BE49-F238E27FC236}">
                <a16:creationId xmlns:a16="http://schemas.microsoft.com/office/drawing/2014/main" id="{1C84167F-8D73-4885-870A-148FD21AF8F6}"/>
              </a:ext>
            </a:extLst>
          </p:cNvPr>
          <p:cNvSpPr>
            <a:spLocks noGrp="1"/>
          </p:cNvSpPr>
          <p:nvPr>
            <p:ph type="body" idx="203" hasCustomPrompt="1"/>
          </p:nvPr>
        </p:nvSpPr>
        <p:spPr>
          <a:xfrm>
            <a:off x="8750606" y="5191822"/>
            <a:ext cx="1976572" cy="165119"/>
          </a:xfrm>
          <a:prstGeom prst="rect">
            <a:avLst/>
          </a:prstGeom>
        </p:spPr>
        <p:txBody>
          <a:bodyPr anchor="b" anchorCtr="0">
            <a:noAutofit/>
          </a:bodyPr>
          <a:lstStyle>
            <a:lvl1pPr marL="0" indent="0">
              <a:buNone/>
              <a:defRPr sz="1000">
                <a:solidFill>
                  <a:schemeClr val="tx1"/>
                </a:solidFill>
                <a:latin typeface="Arial" panose="020B0604020202020204" pitchFamily="34" charset="0"/>
                <a:cs typeface="Arial" panose="020B0604020202020204" pitchFamily="34" charset="0"/>
              </a:defRPr>
            </a:lvl1pPr>
          </a:lstStyle>
          <a:p>
            <a:r>
              <a:rPr lang="en-US" dirty="0"/>
              <a:t>Title</a:t>
            </a:r>
          </a:p>
        </p:txBody>
      </p:sp>
      <p:sp>
        <p:nvSpPr>
          <p:cNvPr id="45" name="Title 2">
            <a:extLst>
              <a:ext uri="{FF2B5EF4-FFF2-40B4-BE49-F238E27FC236}">
                <a16:creationId xmlns:a16="http://schemas.microsoft.com/office/drawing/2014/main" id="{5ABF468D-5D75-4D01-9BC0-AA02ABB39369}"/>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solidFill>
                  <a:schemeClr val="tx1"/>
                </a:solidFill>
              </a:defRPr>
            </a:lvl1pPr>
          </a:lstStyle>
          <a:p>
            <a:r>
              <a:rPr lang="en-US" dirty="0"/>
              <a:t>Header -- Arial Bold 28pt max (26pt min)</a:t>
            </a:r>
          </a:p>
        </p:txBody>
      </p:sp>
      <p:sp>
        <p:nvSpPr>
          <p:cNvPr id="3" name="Footer Placeholder 2">
            <a:extLst>
              <a:ext uri="{FF2B5EF4-FFF2-40B4-BE49-F238E27FC236}">
                <a16:creationId xmlns:a16="http://schemas.microsoft.com/office/drawing/2014/main" id="{86726671-2E08-4ECC-8897-A8792691701D}"/>
              </a:ext>
            </a:extLst>
          </p:cNvPr>
          <p:cNvSpPr>
            <a:spLocks noGrp="1"/>
          </p:cNvSpPr>
          <p:nvPr>
            <p:ph type="ftr" sz="quarter" idx="204"/>
          </p:nvPr>
        </p:nvSpPr>
        <p:spPr/>
        <p:txBody>
          <a:bodyPr/>
          <a:lstStyle>
            <a:lvl1pPr>
              <a:defRPr>
                <a:solidFill>
                  <a:schemeClr val="tx2"/>
                </a:solidFill>
              </a:defRPr>
            </a:lvl1pPr>
          </a:lstStyle>
          <a:p>
            <a:r>
              <a:rPr lang="en-US"/>
              <a:t>© 2025  /  Confidential  /  Slide  ‹#›</a:t>
            </a:r>
            <a:endParaRPr dirty="0"/>
          </a:p>
        </p:txBody>
      </p:sp>
    </p:spTree>
    <p:extLst>
      <p:ext uri="{BB962C8B-B14F-4D97-AF65-F5344CB8AC3E}">
        <p14:creationId xmlns:p14="http://schemas.microsoft.com/office/powerpoint/2010/main" val="2541774902"/>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1531059" y="1244104"/>
            <a:ext cx="9144000" cy="1024128"/>
          </a:xfrm>
          <a:prstGeom prst="rect">
            <a:avLst/>
          </a:prstGeom>
        </p:spPr>
        <p:txBody>
          <a:bodyPr anchor="b" anchorCtr="0">
            <a:noAutofit/>
          </a:bodyPr>
          <a:lstStyle>
            <a:lvl1pPr algn="l">
              <a:defRPr sz="3200" b="1" spc="50" baseline="0">
                <a:solidFill>
                  <a:schemeClr val="tx1"/>
                </a:solidFill>
                <a:latin typeface="Arial" panose="020B0604020202020204" pitchFamily="34" charset="0"/>
                <a:cs typeface="Arial" panose="020B0604020202020204" pitchFamily="34" charset="0"/>
              </a:defRPr>
            </a:lvl1pPr>
          </a:lstStyle>
          <a:p>
            <a:r>
              <a:rPr lang="en-US" dirty="0"/>
              <a:t>Slide Divider Header -- Arial Bold 32pt</a:t>
            </a:r>
          </a:p>
        </p:txBody>
      </p:sp>
      <p:cxnSp>
        <p:nvCxnSpPr>
          <p:cNvPr id="6" name="Straight Connector 5"/>
          <p:cNvCxnSpPr/>
          <p:nvPr userDrawn="1"/>
        </p:nvCxnSpPr>
        <p:spPr>
          <a:xfrm>
            <a:off x="1524000" y="1247912"/>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746CDA5-22E6-46BC-BB73-1609861E5CAA}"/>
              </a:ext>
            </a:extLst>
          </p:cNvPr>
          <p:cNvCxnSpPr>
            <a:cxnSpLocks/>
          </p:cNvCxnSpPr>
          <p:nvPr userDrawn="1"/>
        </p:nvCxnSpPr>
        <p:spPr>
          <a:xfrm>
            <a:off x="1523999" y="3089433"/>
            <a:ext cx="9144000"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Subtitle 2">
            <a:extLst>
              <a:ext uri="{FF2B5EF4-FFF2-40B4-BE49-F238E27FC236}">
                <a16:creationId xmlns:a16="http://schemas.microsoft.com/office/drawing/2014/main" id="{BE534CD7-0EC5-4FF8-856C-9F9B623E347C}"/>
              </a:ext>
            </a:extLst>
          </p:cNvPr>
          <p:cNvSpPr>
            <a:spLocks noGrp="1"/>
          </p:cNvSpPr>
          <p:nvPr>
            <p:ph type="subTitle" idx="1" hasCustomPrompt="1"/>
          </p:nvPr>
        </p:nvSpPr>
        <p:spPr>
          <a:xfrm>
            <a:off x="1533915" y="2472039"/>
            <a:ext cx="9144000" cy="575962"/>
          </a:xfrm>
          <a:prstGeom prst="rect">
            <a:avLst/>
          </a:prstGeom>
        </p:spPr>
        <p:txBody>
          <a:bodyPr lIns="0" tIns="0" rIns="0" bIns="0">
            <a:noAutofit/>
          </a:bodyPr>
          <a:lstStyle>
            <a:lvl1pPr marL="0" indent="0" algn="l">
              <a:spcBef>
                <a:spcPts val="0"/>
              </a:spcBef>
              <a:buNone/>
              <a:defRPr sz="2000" b="1" spc="50" baseline="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Subheading -- Arial Bold 20pt </a:t>
            </a:r>
          </a:p>
          <a:p>
            <a:endParaRPr lang="en-US" dirty="0"/>
          </a:p>
        </p:txBody>
      </p:sp>
    </p:spTree>
    <p:extLst>
      <p:ext uri="{BB962C8B-B14F-4D97-AF65-F5344CB8AC3E}">
        <p14:creationId xmlns:p14="http://schemas.microsoft.com/office/powerpoint/2010/main" val="3459216"/>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ck Cover">
    <p:spTree>
      <p:nvGrpSpPr>
        <p:cNvPr id="1" name=""/>
        <p:cNvGrpSpPr/>
        <p:nvPr/>
      </p:nvGrpSpPr>
      <p:grpSpPr>
        <a:xfrm>
          <a:off x="0" y="0"/>
          <a:ext cx="0" cy="0"/>
          <a:chOff x="0" y="0"/>
          <a:chExt cx="0" cy="0"/>
        </a:xfrm>
      </p:grpSpPr>
      <p:sp>
        <p:nvSpPr>
          <p:cNvPr id="3" name="Rectangle 2"/>
          <p:cNvSpPr/>
          <p:nvPr userDrawn="1"/>
        </p:nvSpPr>
        <p:spPr>
          <a:xfrm>
            <a:off x="0" y="3867912"/>
            <a:ext cx="12192000" cy="18470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userDrawn="1"/>
        </p:nvSpPr>
        <p:spPr>
          <a:xfrm>
            <a:off x="1533832" y="4051300"/>
            <a:ext cx="5311468" cy="1485900"/>
          </a:xfrm>
          <a:prstGeom prst="rect">
            <a:avLst/>
          </a:prstGeom>
          <a:noFill/>
        </p:spPr>
        <p:txBody>
          <a:bodyPr wrap="square" lIns="0" tIns="0" rIns="0" bIns="0" rtlCol="0" anchor="ctr" anchorCtr="0">
            <a:noAutofit/>
          </a:bodyPr>
          <a:lstStyle/>
          <a:p>
            <a:pPr>
              <a:lnSpc>
                <a:spcPct val="110000"/>
              </a:lnSpc>
            </a:pPr>
            <a:r>
              <a:rPr lang="en-US" sz="1100" dirty="0">
                <a:solidFill>
                  <a:srgbClr val="FFFFFF"/>
                </a:solidFill>
                <a:latin typeface="Georgia" panose="02040502050405020303" pitchFamily="18" charset="0"/>
                <a:ea typeface="Georgia" panose="02040502050405020303" pitchFamily="18" charset="0"/>
                <a:cs typeface="Arial" panose="020B0604020202020204" pitchFamily="34" charset="0"/>
              </a:rPr>
              <a:t>© 2025 Venable LLP.</a:t>
            </a:r>
          </a:p>
          <a:p>
            <a:pPr>
              <a:lnSpc>
                <a:spcPct val="110000"/>
              </a:lnSpc>
            </a:pPr>
            <a:r>
              <a:rPr lang="en-US" sz="1100" dirty="0">
                <a:solidFill>
                  <a:srgbClr val="FFFFFF"/>
                </a:solidFill>
                <a:latin typeface="Georgia" panose="02040502050405020303" pitchFamily="18" charset="0"/>
                <a:ea typeface="Georgia" panose="02040502050405020303" pitchFamily="18" charset="0"/>
                <a:cs typeface="Arial" panose="020B0604020202020204" pitchFamily="34" charset="0"/>
              </a:rPr>
              <a:t>This document is published by the law firm Venable LLP. It is not intended to provide legal advice or opinion. Such advice may only be given when related to specific fact situations that Venable has accepted an engagement as counsel to address.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612392" cy="6858000"/>
          </a:xfrm>
          <a:prstGeom prst="rect">
            <a:avLst/>
          </a:prstGeom>
        </p:spPr>
      </p:pic>
    </p:spTree>
    <p:extLst>
      <p:ext uri="{BB962C8B-B14F-4D97-AF65-F5344CB8AC3E}">
        <p14:creationId xmlns:p14="http://schemas.microsoft.com/office/powerpoint/2010/main" val="2079674510"/>
      </p:ext>
    </p:extLst>
  </p:cSld>
  <p:clrMapOvr>
    <a:masterClrMapping/>
  </p:clrMapOvr>
  <p:extLst>
    <p:ext uri="{DCECCB84-F9BA-43D5-87BE-67443E8EF086}">
      <p15:sldGuideLst xmlns:p15="http://schemas.microsoft.com/office/powerpoint/2012/main">
        <p15:guide id="1" pos="9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w/photo)">
    <p:spTree>
      <p:nvGrpSpPr>
        <p:cNvPr id="1" name=""/>
        <p:cNvGrpSpPr/>
        <p:nvPr/>
      </p:nvGrpSpPr>
      <p:grpSpPr>
        <a:xfrm>
          <a:off x="0" y="0"/>
          <a:ext cx="0" cy="0"/>
          <a:chOff x="0" y="0"/>
          <a:chExt cx="0" cy="0"/>
        </a:xfrm>
      </p:grpSpPr>
      <p:sp>
        <p:nvSpPr>
          <p:cNvPr id="7" name="Rectangle 6"/>
          <p:cNvSpPr/>
          <p:nvPr userDrawn="1"/>
        </p:nvSpPr>
        <p:spPr>
          <a:xfrm>
            <a:off x="0" y="1247912"/>
            <a:ext cx="12192000" cy="18470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DAF1A2E7-18F6-4CFD-8CDB-AAACD9687854}"/>
              </a:ext>
            </a:extLst>
          </p:cNvPr>
          <p:cNvSpPr>
            <a:spLocks noGrp="1"/>
          </p:cNvSpPr>
          <p:nvPr>
            <p:ph type="ctrTitle" hasCustomPrompt="1"/>
          </p:nvPr>
        </p:nvSpPr>
        <p:spPr>
          <a:xfrm>
            <a:off x="1524002" y="1247912"/>
            <a:ext cx="8251766" cy="1023016"/>
          </a:xfrm>
          <a:prstGeom prst="rect">
            <a:avLst/>
          </a:prstGeom>
        </p:spPr>
        <p:txBody>
          <a:bodyPr lIns="0" tIns="0" rIns="0" bIns="0" anchor="b" anchorCtr="0">
            <a:noAutofit/>
          </a:bodyPr>
          <a:lstStyle>
            <a:lvl1pPr algn="l">
              <a:defRPr sz="3200" b="1" spc="50" baseline="0">
                <a:solidFill>
                  <a:srgbClr val="FFFFFF"/>
                </a:solidFill>
                <a:latin typeface="Arial" panose="020B0604020202020204" pitchFamily="34" charset="0"/>
                <a:cs typeface="Arial" panose="020B0604020202020204" pitchFamily="34" charset="0"/>
              </a:defRPr>
            </a:lvl1pPr>
          </a:lstStyle>
          <a:p>
            <a:r>
              <a:rPr lang="en-US" dirty="0"/>
              <a:t>Presentation Title -- Arial Bold 32pt</a:t>
            </a:r>
          </a:p>
        </p:txBody>
      </p:sp>
      <p:sp>
        <p:nvSpPr>
          <p:cNvPr id="13" name="Subtitle 2">
            <a:extLst>
              <a:ext uri="{FF2B5EF4-FFF2-40B4-BE49-F238E27FC236}">
                <a16:creationId xmlns:a16="http://schemas.microsoft.com/office/drawing/2014/main" id="{115EB460-3EE5-456D-9746-FB4EBDAED007}"/>
              </a:ext>
            </a:extLst>
          </p:cNvPr>
          <p:cNvSpPr>
            <a:spLocks noGrp="1"/>
          </p:cNvSpPr>
          <p:nvPr>
            <p:ph type="subTitle" idx="1" hasCustomPrompt="1"/>
          </p:nvPr>
        </p:nvSpPr>
        <p:spPr>
          <a:xfrm>
            <a:off x="1524001" y="2472039"/>
            <a:ext cx="8251766" cy="612672"/>
          </a:xfrm>
          <a:prstGeom prst="rect">
            <a:avLst/>
          </a:prstGeom>
        </p:spPr>
        <p:txBody>
          <a:bodyPr lIns="0" tIns="0" rIns="0" bIns="0">
            <a:noAutofit/>
          </a:bodyPr>
          <a:lstStyle>
            <a:lvl1pPr marL="0" indent="0" algn="l">
              <a:spcBef>
                <a:spcPts val="0"/>
              </a:spcBef>
              <a:buNone/>
              <a:defRPr sz="2000" b="1" spc="50" baseline="0">
                <a:solidFill>
                  <a:srgbClr val="00ACB6"/>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Subheading -- Arial Bold 20 </a:t>
            </a:r>
          </a:p>
        </p:txBody>
      </p:sp>
      <p:sp>
        <p:nvSpPr>
          <p:cNvPr id="3" name="Picture Placeholder 2">
            <a:extLst>
              <a:ext uri="{FF2B5EF4-FFF2-40B4-BE49-F238E27FC236}">
                <a16:creationId xmlns:a16="http://schemas.microsoft.com/office/drawing/2014/main" id="{AFA9104E-6EDD-4ACF-9297-B41BFD8E265F}"/>
              </a:ext>
            </a:extLst>
          </p:cNvPr>
          <p:cNvSpPr>
            <a:spLocks noGrp="1"/>
          </p:cNvSpPr>
          <p:nvPr>
            <p:ph type="pic" sz="quarter" idx="28"/>
          </p:nvPr>
        </p:nvSpPr>
        <p:spPr>
          <a:xfrm>
            <a:off x="10015728" y="1243815"/>
            <a:ext cx="2176272" cy="1847088"/>
          </a:xfrm>
        </p:spPr>
        <p:txBody>
          <a:bodyPr/>
          <a:lstStyle>
            <a:lvl1pPr algn="ctr">
              <a:defRPr>
                <a:solidFill>
                  <a:srgbClr val="FFFFFF"/>
                </a:solidFill>
              </a:defRPr>
            </a:lvl1pPr>
          </a:lstStyle>
          <a:p>
            <a:r>
              <a:rPr lang="en-US"/>
              <a:t>Click icon to add picture</a:t>
            </a:r>
            <a:endParaRPr lang="en-US" dirty="0"/>
          </a:p>
        </p:txBody>
      </p:sp>
      <p:sp>
        <p:nvSpPr>
          <p:cNvPr id="14" name="Text Placeholder 2">
            <a:extLst>
              <a:ext uri="{FF2B5EF4-FFF2-40B4-BE49-F238E27FC236}">
                <a16:creationId xmlns:a16="http://schemas.microsoft.com/office/drawing/2014/main" id="{B4AD0804-EAD5-4BA1-A26B-501A7ECF2293}"/>
              </a:ext>
            </a:extLst>
          </p:cNvPr>
          <p:cNvSpPr>
            <a:spLocks noGrp="1"/>
          </p:cNvSpPr>
          <p:nvPr>
            <p:ph type="body" idx="18" hasCustomPrompt="1"/>
          </p:nvPr>
        </p:nvSpPr>
        <p:spPr>
          <a:xfrm>
            <a:off x="1531047" y="3703321"/>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r>
              <a:rPr lang="en-US" sz="1400" spc="50" dirty="0"/>
              <a:t> -- Arial Bold 14pt</a:t>
            </a:r>
          </a:p>
        </p:txBody>
      </p:sp>
      <p:sp>
        <p:nvSpPr>
          <p:cNvPr id="15" name="Text Placeholder 2">
            <a:extLst>
              <a:ext uri="{FF2B5EF4-FFF2-40B4-BE49-F238E27FC236}">
                <a16:creationId xmlns:a16="http://schemas.microsoft.com/office/drawing/2014/main" id="{4D627515-2997-4931-9181-8E1207DF0ABD}"/>
              </a:ext>
            </a:extLst>
          </p:cNvPr>
          <p:cNvSpPr>
            <a:spLocks noGrp="1"/>
          </p:cNvSpPr>
          <p:nvPr>
            <p:ph type="body" idx="22" hasCustomPrompt="1"/>
          </p:nvPr>
        </p:nvSpPr>
        <p:spPr>
          <a:xfrm>
            <a:off x="1531044" y="3948324"/>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 -- Arial 14pt</a:t>
            </a:r>
          </a:p>
        </p:txBody>
      </p:sp>
      <p:sp>
        <p:nvSpPr>
          <p:cNvPr id="16" name="Text Placeholder 2">
            <a:extLst>
              <a:ext uri="{FF2B5EF4-FFF2-40B4-BE49-F238E27FC236}">
                <a16:creationId xmlns:a16="http://schemas.microsoft.com/office/drawing/2014/main" id="{1BDABAAC-75AE-4561-898A-0FED701B8E10}"/>
              </a:ext>
            </a:extLst>
          </p:cNvPr>
          <p:cNvSpPr>
            <a:spLocks noGrp="1"/>
          </p:cNvSpPr>
          <p:nvPr>
            <p:ph type="body" idx="23" hasCustomPrompt="1"/>
          </p:nvPr>
        </p:nvSpPr>
        <p:spPr>
          <a:xfrm>
            <a:off x="1531050" y="5054614"/>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17" name="Text Placeholder 2">
            <a:extLst>
              <a:ext uri="{FF2B5EF4-FFF2-40B4-BE49-F238E27FC236}">
                <a16:creationId xmlns:a16="http://schemas.microsoft.com/office/drawing/2014/main" id="{B6BE1ABF-3539-4DA9-9CB6-6ECD2623D395}"/>
              </a:ext>
            </a:extLst>
          </p:cNvPr>
          <p:cNvSpPr>
            <a:spLocks noGrp="1"/>
          </p:cNvSpPr>
          <p:nvPr>
            <p:ph type="body" idx="24" hasCustomPrompt="1"/>
          </p:nvPr>
        </p:nvSpPr>
        <p:spPr>
          <a:xfrm>
            <a:off x="1531047" y="5299617"/>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a:t>
            </a:r>
          </a:p>
        </p:txBody>
      </p:sp>
      <p:sp>
        <p:nvSpPr>
          <p:cNvPr id="24" name="Text Placeholder 2">
            <a:extLst>
              <a:ext uri="{FF2B5EF4-FFF2-40B4-BE49-F238E27FC236}">
                <a16:creationId xmlns:a16="http://schemas.microsoft.com/office/drawing/2014/main" id="{D550F79C-6758-443B-B844-E6B730CCEA8F}"/>
              </a:ext>
            </a:extLst>
          </p:cNvPr>
          <p:cNvSpPr>
            <a:spLocks noGrp="1"/>
          </p:cNvSpPr>
          <p:nvPr>
            <p:ph type="body" idx="25" hasCustomPrompt="1"/>
          </p:nvPr>
        </p:nvSpPr>
        <p:spPr>
          <a:xfrm>
            <a:off x="1518855" y="4361245"/>
            <a:ext cx="5373684" cy="229764"/>
          </a:xfrm>
          <a:prstGeom prst="rect">
            <a:avLst/>
          </a:prstGeom>
        </p:spPr>
        <p:txBody>
          <a:bodyPr lIns="0" tIns="0" rIns="0" bIns="0" anchor="t" anchorCtr="0">
            <a:noAutofit/>
          </a:bodyPr>
          <a:lstStyle>
            <a:lvl1pPr marL="0" indent="0">
              <a:spcBef>
                <a:spcPts val="600"/>
              </a:spcBef>
              <a:buNone/>
              <a:defRPr sz="1400" b="1" spc="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25" name="Text Placeholder 2">
            <a:extLst>
              <a:ext uri="{FF2B5EF4-FFF2-40B4-BE49-F238E27FC236}">
                <a16:creationId xmlns:a16="http://schemas.microsoft.com/office/drawing/2014/main" id="{0ACABCDF-FED5-4E30-B9E6-46E53EFDF2F8}"/>
              </a:ext>
            </a:extLst>
          </p:cNvPr>
          <p:cNvSpPr>
            <a:spLocks noGrp="1"/>
          </p:cNvSpPr>
          <p:nvPr>
            <p:ph type="body" idx="26" hasCustomPrompt="1"/>
          </p:nvPr>
        </p:nvSpPr>
        <p:spPr>
          <a:xfrm>
            <a:off x="1518852" y="4606248"/>
            <a:ext cx="5373686" cy="242676"/>
          </a:xfrm>
          <a:prstGeom prst="rect">
            <a:avLst/>
          </a:prstGeom>
        </p:spPr>
        <p:txBody>
          <a:bodyPr lIns="0" tIns="0" rIns="0" bIns="0" anchor="t" anchorCtr="0">
            <a:noAutofit/>
          </a:bodyPr>
          <a:lstStyle>
            <a:lvl1pPr marL="0" indent="0">
              <a:spcBef>
                <a:spcPts val="600"/>
              </a:spcBef>
              <a:buNone/>
              <a:defRPr sz="1400" b="0" baseline="0">
                <a:solidFill>
                  <a:schemeClr val="tx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+1 000.000.0000  |  aaaa@Venable.com</a:t>
            </a:r>
          </a:p>
        </p:txBody>
      </p:sp>
    </p:spTree>
    <p:extLst>
      <p:ext uri="{BB962C8B-B14F-4D97-AF65-F5344CB8AC3E}">
        <p14:creationId xmlns:p14="http://schemas.microsoft.com/office/powerpoint/2010/main" val="26394769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Name &amp; Title Only)">
    <p:spTree>
      <p:nvGrpSpPr>
        <p:cNvPr id="1" name=""/>
        <p:cNvGrpSpPr/>
        <p:nvPr/>
      </p:nvGrpSpPr>
      <p:grpSpPr>
        <a:xfrm>
          <a:off x="0" y="0"/>
          <a:ext cx="0" cy="0"/>
          <a:chOff x="0" y="0"/>
          <a:chExt cx="0" cy="0"/>
        </a:xfrm>
      </p:grpSpPr>
      <p:sp>
        <p:nvSpPr>
          <p:cNvPr id="7" name="Rectangle 6"/>
          <p:cNvSpPr/>
          <p:nvPr userDrawn="1"/>
        </p:nvSpPr>
        <p:spPr>
          <a:xfrm>
            <a:off x="0" y="1247912"/>
            <a:ext cx="12192000" cy="18470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
          <p:cNvSpPr>
            <a:spLocks noGrp="1"/>
          </p:cNvSpPr>
          <p:nvPr>
            <p:ph type="body" idx="18" hasCustomPrompt="1"/>
          </p:nvPr>
        </p:nvSpPr>
        <p:spPr>
          <a:xfrm>
            <a:off x="1531047" y="3703321"/>
            <a:ext cx="5373684" cy="229764"/>
          </a:xfrm>
          <a:prstGeom prst="rect">
            <a:avLst/>
          </a:prstGeom>
        </p:spPr>
        <p:txBody>
          <a:bodyPr lIns="0" tIns="0" rIns="0" bIns="0" anchor="t" anchorCtr="0">
            <a:noAutofit/>
          </a:bodyPr>
          <a:lstStyle>
            <a:lvl1pPr marL="0" indent="0">
              <a:lnSpc>
                <a:spcPct val="100000"/>
              </a:lnSpc>
              <a:spcBef>
                <a:spcPts val="0"/>
              </a:spcBef>
              <a:buNone/>
              <a:defRPr sz="1400" b="1" spc="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r>
              <a:rPr lang="en-US" sz="1400" spc="50" dirty="0"/>
              <a:t> -- Arial Bold 14pt</a:t>
            </a:r>
          </a:p>
        </p:txBody>
      </p:sp>
      <p:sp>
        <p:nvSpPr>
          <p:cNvPr id="22" name="Text Placeholder 2"/>
          <p:cNvSpPr>
            <a:spLocks noGrp="1"/>
          </p:cNvSpPr>
          <p:nvPr>
            <p:ph type="body" idx="22" hasCustomPrompt="1"/>
          </p:nvPr>
        </p:nvSpPr>
        <p:spPr>
          <a:xfrm>
            <a:off x="1531044" y="3948324"/>
            <a:ext cx="5373686" cy="242676"/>
          </a:xfrm>
          <a:prstGeom prst="rect">
            <a:avLst/>
          </a:prstGeom>
        </p:spPr>
        <p:txBody>
          <a:bodyPr lIns="0" tIns="0" rIns="0" bIns="0" anchor="t" anchorCtr="0">
            <a:noAutofit/>
          </a:bodyPr>
          <a:lstStyle>
            <a:lvl1pPr marL="0" indent="0">
              <a:lnSpc>
                <a:spcPct val="100000"/>
              </a:lnSpc>
              <a:spcBef>
                <a:spcPts val="0"/>
              </a:spcBef>
              <a:buNone/>
              <a:defRPr sz="1400" b="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 -- Arial 14pt</a:t>
            </a:r>
          </a:p>
        </p:txBody>
      </p:sp>
      <p:sp>
        <p:nvSpPr>
          <p:cNvPr id="23" name="Text Placeholder 2"/>
          <p:cNvSpPr>
            <a:spLocks noGrp="1"/>
          </p:cNvSpPr>
          <p:nvPr>
            <p:ph type="body" idx="23" hasCustomPrompt="1"/>
          </p:nvPr>
        </p:nvSpPr>
        <p:spPr>
          <a:xfrm>
            <a:off x="1531050" y="5054614"/>
            <a:ext cx="5373684" cy="229764"/>
          </a:xfrm>
          <a:prstGeom prst="rect">
            <a:avLst/>
          </a:prstGeom>
        </p:spPr>
        <p:txBody>
          <a:bodyPr lIns="0" tIns="0" rIns="0" bIns="0" anchor="t" anchorCtr="0">
            <a:noAutofit/>
          </a:bodyPr>
          <a:lstStyle>
            <a:lvl1pPr marL="0" indent="0">
              <a:spcBef>
                <a:spcPts val="600"/>
              </a:spcBef>
              <a:buNone/>
              <a:defRPr sz="1400" b="1" spc="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24" name="Text Placeholder 2"/>
          <p:cNvSpPr>
            <a:spLocks noGrp="1"/>
          </p:cNvSpPr>
          <p:nvPr>
            <p:ph type="body" idx="24" hasCustomPrompt="1"/>
          </p:nvPr>
        </p:nvSpPr>
        <p:spPr>
          <a:xfrm>
            <a:off x="1531047" y="5299617"/>
            <a:ext cx="5373686" cy="242676"/>
          </a:xfrm>
          <a:prstGeom prst="rect">
            <a:avLst/>
          </a:prstGeom>
        </p:spPr>
        <p:txBody>
          <a:bodyPr lIns="0" tIns="0" rIns="0" bIns="0" anchor="t" anchorCtr="0">
            <a:noAutofit/>
          </a:bodyPr>
          <a:lstStyle>
            <a:lvl1pPr marL="0" indent="0">
              <a:spcBef>
                <a:spcPts val="600"/>
              </a:spcBef>
              <a:buNone/>
              <a:defRPr sz="1400" b="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a:t>
            </a:r>
          </a:p>
        </p:txBody>
      </p:sp>
      <p:sp>
        <p:nvSpPr>
          <p:cNvPr id="25" name="Text Placeholder 2"/>
          <p:cNvSpPr>
            <a:spLocks noGrp="1"/>
          </p:cNvSpPr>
          <p:nvPr>
            <p:ph type="body" idx="25" hasCustomPrompt="1"/>
          </p:nvPr>
        </p:nvSpPr>
        <p:spPr>
          <a:xfrm>
            <a:off x="1518855" y="4361245"/>
            <a:ext cx="5373684" cy="229764"/>
          </a:xfrm>
          <a:prstGeom prst="rect">
            <a:avLst/>
          </a:prstGeom>
        </p:spPr>
        <p:txBody>
          <a:bodyPr lIns="0" tIns="0" rIns="0" bIns="0" anchor="t" anchorCtr="0">
            <a:noAutofit/>
          </a:bodyPr>
          <a:lstStyle>
            <a:lvl1pPr marL="0" indent="0">
              <a:spcBef>
                <a:spcPts val="600"/>
              </a:spcBef>
              <a:buNone/>
              <a:defRPr sz="1400" b="1" spc="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First </a:t>
            </a:r>
            <a:r>
              <a:rPr lang="en-US" sz="1400" spc="50" dirty="0" err="1"/>
              <a:t>LastName</a:t>
            </a:r>
            <a:endParaRPr lang="en-US" sz="1400" spc="50" dirty="0"/>
          </a:p>
        </p:txBody>
      </p:sp>
      <p:sp>
        <p:nvSpPr>
          <p:cNvPr id="28" name="Text Placeholder 2"/>
          <p:cNvSpPr>
            <a:spLocks noGrp="1"/>
          </p:cNvSpPr>
          <p:nvPr>
            <p:ph type="body" idx="26" hasCustomPrompt="1"/>
          </p:nvPr>
        </p:nvSpPr>
        <p:spPr>
          <a:xfrm>
            <a:off x="1518852" y="4606248"/>
            <a:ext cx="5373686" cy="242676"/>
          </a:xfrm>
          <a:prstGeom prst="rect">
            <a:avLst/>
          </a:prstGeom>
        </p:spPr>
        <p:txBody>
          <a:bodyPr lIns="0" tIns="0" rIns="0" bIns="0" anchor="t" anchorCtr="0">
            <a:noAutofit/>
          </a:bodyPr>
          <a:lstStyle>
            <a:lvl1pPr marL="0" indent="0">
              <a:spcBef>
                <a:spcPts val="600"/>
              </a:spcBef>
              <a:buNone/>
              <a:defRPr sz="1400" b="0" baseline="0">
                <a:solidFill>
                  <a:srgbClr val="011E4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a:lnSpc>
                <a:spcPct val="100000"/>
              </a:lnSpc>
              <a:spcBef>
                <a:spcPts val="0"/>
              </a:spcBef>
            </a:pPr>
            <a:r>
              <a:rPr lang="en-US" sz="1400" spc="50" dirty="0"/>
              <a:t>Title</a:t>
            </a:r>
          </a:p>
        </p:txBody>
      </p:sp>
      <p:sp>
        <p:nvSpPr>
          <p:cNvPr id="11" name="Title 1">
            <a:extLst>
              <a:ext uri="{FF2B5EF4-FFF2-40B4-BE49-F238E27FC236}">
                <a16:creationId xmlns:a16="http://schemas.microsoft.com/office/drawing/2014/main" id="{7C95CFF1-3084-4A3E-BEE5-5D3D79822F63}"/>
              </a:ext>
            </a:extLst>
          </p:cNvPr>
          <p:cNvSpPr>
            <a:spLocks noGrp="1"/>
          </p:cNvSpPr>
          <p:nvPr>
            <p:ph type="ctrTitle" hasCustomPrompt="1"/>
          </p:nvPr>
        </p:nvSpPr>
        <p:spPr>
          <a:xfrm>
            <a:off x="1524001" y="1247912"/>
            <a:ext cx="9143999" cy="1023016"/>
          </a:xfrm>
          <a:prstGeom prst="rect">
            <a:avLst/>
          </a:prstGeom>
        </p:spPr>
        <p:txBody>
          <a:bodyPr lIns="0" tIns="0" rIns="0" bIns="0" anchor="b" anchorCtr="0">
            <a:noAutofit/>
          </a:bodyPr>
          <a:lstStyle>
            <a:lvl1pPr algn="l">
              <a:defRPr sz="3200" b="1" spc="50" baseline="0">
                <a:solidFill>
                  <a:srgbClr val="FFFFFF"/>
                </a:solidFill>
                <a:latin typeface="Arial" panose="020B0604020202020204" pitchFamily="34" charset="0"/>
                <a:cs typeface="Arial" panose="020B0604020202020204" pitchFamily="34" charset="0"/>
              </a:defRPr>
            </a:lvl1pPr>
          </a:lstStyle>
          <a:p>
            <a:r>
              <a:rPr lang="en-US" dirty="0"/>
              <a:t>Presentation Title -- Arial Bold 32pt</a:t>
            </a:r>
          </a:p>
        </p:txBody>
      </p:sp>
      <p:sp>
        <p:nvSpPr>
          <p:cNvPr id="14" name="Subtitle 2">
            <a:extLst>
              <a:ext uri="{FF2B5EF4-FFF2-40B4-BE49-F238E27FC236}">
                <a16:creationId xmlns:a16="http://schemas.microsoft.com/office/drawing/2014/main" id="{0B23F9AA-43D6-4055-A772-C9AC1CFB4E83}"/>
              </a:ext>
            </a:extLst>
          </p:cNvPr>
          <p:cNvSpPr>
            <a:spLocks noGrp="1"/>
          </p:cNvSpPr>
          <p:nvPr>
            <p:ph type="subTitle" idx="1" hasCustomPrompt="1"/>
          </p:nvPr>
        </p:nvSpPr>
        <p:spPr>
          <a:xfrm>
            <a:off x="1524000" y="2472039"/>
            <a:ext cx="9143999" cy="612672"/>
          </a:xfrm>
          <a:prstGeom prst="rect">
            <a:avLst/>
          </a:prstGeom>
        </p:spPr>
        <p:txBody>
          <a:bodyPr lIns="0" tIns="0" rIns="0" bIns="0">
            <a:noAutofit/>
          </a:bodyPr>
          <a:lstStyle>
            <a:lvl1pPr marL="0" indent="0" algn="l">
              <a:spcBef>
                <a:spcPts val="0"/>
              </a:spcBef>
              <a:buNone/>
              <a:defRPr sz="2000" b="1" spc="50" baseline="0">
                <a:solidFill>
                  <a:srgbClr val="00ACB6"/>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Subheading -- Arial Bold 20 </a:t>
            </a:r>
          </a:p>
        </p:txBody>
      </p:sp>
    </p:spTree>
    <p:extLst>
      <p:ext uri="{BB962C8B-B14F-4D97-AF65-F5344CB8AC3E}">
        <p14:creationId xmlns:p14="http://schemas.microsoft.com/office/powerpoint/2010/main" val="329900054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8" name="Title 2"/>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3" name="Footer Placeholder 2">
            <a:extLst>
              <a:ext uri="{FF2B5EF4-FFF2-40B4-BE49-F238E27FC236}">
                <a16:creationId xmlns:a16="http://schemas.microsoft.com/office/drawing/2014/main" id="{C843E58A-D7A5-44F5-998A-AD2DDC163E6E}"/>
              </a:ext>
            </a:extLst>
          </p:cNvPr>
          <p:cNvSpPr>
            <a:spLocks noGrp="1"/>
          </p:cNvSpPr>
          <p:nvPr>
            <p:ph type="ftr" sz="quarter" idx="10"/>
          </p:nvPr>
        </p:nvSpPr>
        <p:spPr/>
        <p:txBody>
          <a:bodyPr/>
          <a:lstStyle>
            <a:lvl1pPr>
              <a:defRPr/>
            </a:lvl1pPr>
          </a:lstStyle>
          <a:p>
            <a:r>
              <a:rPr lang="en-US" dirty="0"/>
              <a:t>© 2025  /  Confidential  /  Slide  ‹#›</a:t>
            </a:r>
            <a:endParaRPr dirty="0"/>
          </a:p>
        </p:txBody>
      </p:sp>
      <p:sp>
        <p:nvSpPr>
          <p:cNvPr id="4" name="Text Placeholder 3">
            <a:extLst>
              <a:ext uri="{FF2B5EF4-FFF2-40B4-BE49-F238E27FC236}">
                <a16:creationId xmlns:a16="http://schemas.microsoft.com/office/drawing/2014/main" id="{1C0747FA-6D23-4CDF-B444-D9FF3D06AE5A}"/>
              </a:ext>
            </a:extLst>
          </p:cNvPr>
          <p:cNvSpPr>
            <a:spLocks noGrp="1"/>
          </p:cNvSpPr>
          <p:nvPr>
            <p:ph type="body" sz="quarter" idx="11"/>
          </p:nvPr>
        </p:nvSpPr>
        <p:spPr>
          <a:xfrm>
            <a:off x="1524000" y="1333500"/>
            <a:ext cx="9144000" cy="4381500"/>
          </a:xfrm>
        </p:spPr>
        <p:txBody>
          <a:bodyPr/>
          <a:lstStyle>
            <a:lvl5pPr marL="1085850" indent="-228600">
              <a:buFont typeface="Georgia" panose="02040502050405020303" pitchFamily="18"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23208798"/>
      </p:ext>
    </p:extLst>
  </p:cSld>
  <p:clrMapOvr>
    <a:masterClrMapping/>
  </p:clrMapOvr>
  <p:extLst>
    <p:ext uri="{DCECCB84-F9BA-43D5-87BE-67443E8EF086}">
      <p15:sldGuideLst xmlns:p15="http://schemas.microsoft.com/office/powerpoint/2012/main">
        <p15:guide id="1" pos="960">
          <p15:clr>
            <a:srgbClr val="FBAE40"/>
          </p15:clr>
        </p15:guide>
        <p15:guide id="2" orient="horz" pos="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Column wSubheader">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B156C4E2-A8F5-4D61-8C8D-822BD0210E7D}"/>
              </a:ext>
            </a:extLst>
          </p:cNvPr>
          <p:cNvSpPr>
            <a:spLocks noGrp="1"/>
          </p:cNvSpPr>
          <p:nvPr>
            <p:ph type="body" sz="quarter" idx="11" hasCustomPrompt="1"/>
          </p:nvPr>
        </p:nvSpPr>
        <p:spPr>
          <a:xfrm>
            <a:off x="1524000" y="963549"/>
            <a:ext cx="9144000" cy="261747"/>
          </a:xfrm>
          <a:prstGeom prst="rect">
            <a:avLst/>
          </a:prstGeom>
        </p:spPr>
        <p:txBody>
          <a:bodyPr/>
          <a:lstStyle>
            <a:lvl1pPr marL="0" indent="0" algn="l">
              <a:buNone/>
              <a:defRPr lang="en-US" sz="1600" b="0" kern="1200" spc="50" baseline="0" dirty="0">
                <a:solidFill>
                  <a:schemeClr val="tx2"/>
                </a:solidFill>
                <a:cs typeface="Arial" panose="020B0604020202020204" pitchFamily="34" charset="0"/>
              </a:defRPr>
            </a:lvl1pPr>
          </a:lstStyle>
          <a:p>
            <a:r>
              <a:rPr lang="en-US" sz="1600" b="0" kern="1200" spc="50" baseline="0" dirty="0" err="1">
                <a:solidFill>
                  <a:schemeClr val="tx2"/>
                </a:solidFill>
                <a:latin typeface="+mn-lt"/>
                <a:ea typeface="+mj-ea"/>
                <a:cs typeface="Arial" panose="020B0604020202020204" pitchFamily="34" charset="0"/>
              </a:rPr>
              <a:t>Subheader</a:t>
            </a:r>
            <a:r>
              <a:rPr lang="en-US" sz="1600" b="0" kern="1200" spc="50" baseline="0" dirty="0">
                <a:solidFill>
                  <a:schemeClr val="tx2"/>
                </a:solidFill>
                <a:latin typeface="+mn-lt"/>
                <a:ea typeface="+mj-ea"/>
                <a:cs typeface="Arial" panose="020B0604020202020204" pitchFamily="34" charset="0"/>
              </a:rPr>
              <a:t> -- Georgia 16pt</a:t>
            </a:r>
          </a:p>
        </p:txBody>
      </p:sp>
      <p:sp>
        <p:nvSpPr>
          <p:cNvPr id="20" name="Text Placeholder 19">
            <a:extLst>
              <a:ext uri="{FF2B5EF4-FFF2-40B4-BE49-F238E27FC236}">
                <a16:creationId xmlns:a16="http://schemas.microsoft.com/office/drawing/2014/main" id="{EEA7BC89-2D7F-4F47-9686-02F98CFA32FE}"/>
              </a:ext>
            </a:extLst>
          </p:cNvPr>
          <p:cNvSpPr>
            <a:spLocks noGrp="1"/>
          </p:cNvSpPr>
          <p:nvPr>
            <p:ph type="body" sz="quarter" idx="12" hasCustomPrompt="1"/>
          </p:nvPr>
        </p:nvSpPr>
        <p:spPr>
          <a:xfrm>
            <a:off x="1524000" y="527922"/>
            <a:ext cx="9144000" cy="457603"/>
          </a:xfrm>
          <a:prstGeom prst="rect">
            <a:avLst/>
          </a:prstGeom>
        </p:spPr>
        <p:txBody>
          <a:bodyPr/>
          <a:lstStyle>
            <a:lvl1pPr marL="0" indent="0">
              <a:buNone/>
              <a:defRPr sz="2800" b="1">
                <a:latin typeface="Arial" panose="020B0604020202020204" pitchFamily="34" charset="0"/>
                <a:cs typeface="Arial" panose="020B0604020202020204" pitchFamily="34" charset="0"/>
              </a:defRPr>
            </a:lvl1pPr>
          </a:lstStyle>
          <a:p>
            <a:r>
              <a:rPr lang="en-US" dirty="0"/>
              <a:t>Header -- Arial Bold 28pt max (26pt min)</a:t>
            </a:r>
          </a:p>
        </p:txBody>
      </p:sp>
      <p:sp>
        <p:nvSpPr>
          <p:cNvPr id="6" name="Text Placeholder 4">
            <a:extLst>
              <a:ext uri="{FF2B5EF4-FFF2-40B4-BE49-F238E27FC236}">
                <a16:creationId xmlns:a16="http://schemas.microsoft.com/office/drawing/2014/main" id="{47CDC689-86BD-49A5-9F15-070624DAC375}"/>
              </a:ext>
            </a:extLst>
          </p:cNvPr>
          <p:cNvSpPr>
            <a:spLocks noGrp="1"/>
          </p:cNvSpPr>
          <p:nvPr>
            <p:ph idx="1"/>
          </p:nvPr>
        </p:nvSpPr>
        <p:spPr>
          <a:xfrm>
            <a:off x="1533525" y="1344612"/>
            <a:ext cx="913447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
        <p:nvSpPr>
          <p:cNvPr id="2" name="Footer Placeholder 3">
            <a:extLst>
              <a:ext uri="{FF2B5EF4-FFF2-40B4-BE49-F238E27FC236}">
                <a16:creationId xmlns:a16="http://schemas.microsoft.com/office/drawing/2014/main" id="{A480912A-EC75-552D-A77D-9D00B62538EE}"/>
              </a:ext>
            </a:extLst>
          </p:cNvPr>
          <p:cNvSpPr>
            <a:spLocks noGrp="1"/>
          </p:cNvSpPr>
          <p:nvPr>
            <p:ph type="ftr" sz="quarter" idx="3"/>
          </p:nvPr>
        </p:nvSpPr>
        <p:spPr>
          <a:xfrm>
            <a:off x="9108255" y="6214985"/>
            <a:ext cx="2572512" cy="300482"/>
          </a:xfrm>
          <a:prstGeom prst="rect">
            <a:avLst/>
          </a:prstGeom>
        </p:spPr>
        <p:txBody>
          <a:bodyPr vert="horz" lIns="0" tIns="0" rIns="0" bIns="0" rtlCol="0" anchor="t" anchorCtr="0"/>
          <a:lstStyle>
            <a:lvl1pPr algn="l">
              <a:defRPr lang="en-US" sz="1000" u="none" kern="1200" spc="50" baseline="0" dirty="0" smtClean="0">
                <a:solidFill>
                  <a:schemeClr val="tx2"/>
                </a:solidFill>
                <a:latin typeface="Georgia" panose="02040502050405020303" pitchFamily="18" charset="0"/>
                <a:ea typeface="+mn-ea"/>
                <a:cs typeface="+mn-cs"/>
              </a:defRPr>
            </a:lvl1pPr>
          </a:lstStyle>
          <a:p>
            <a:r>
              <a:rPr lang="en-US"/>
              <a:t>© 2025  /  Confidential  /  Slide  ‹#›</a:t>
            </a:r>
            <a:endParaRPr dirty="0"/>
          </a:p>
        </p:txBody>
      </p:sp>
    </p:spTree>
    <p:extLst>
      <p:ext uri="{BB962C8B-B14F-4D97-AF65-F5344CB8AC3E}">
        <p14:creationId xmlns:p14="http://schemas.microsoft.com/office/powerpoint/2010/main" val="3462316406"/>
      </p:ext>
    </p:extLst>
  </p:cSld>
  <p:clrMapOvr>
    <a:masterClrMapping/>
  </p:clrMapOvr>
  <p:extLst>
    <p:ext uri="{DCECCB84-F9BA-43D5-87BE-67443E8EF086}">
      <p15:sldGuideLst xmlns:p15="http://schemas.microsoft.com/office/powerpoint/2012/main">
        <p15:guide id="1" pos="960">
          <p15:clr>
            <a:srgbClr val="FBAE40"/>
          </p15:clr>
        </p15:guide>
        <p15:guide id="2" orient="horz" pos="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4E0EDE28-D0F7-4C05-899F-929D8128659A}"/>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2" name="Footer Placeholder 2">
            <a:extLst>
              <a:ext uri="{FF2B5EF4-FFF2-40B4-BE49-F238E27FC236}">
                <a16:creationId xmlns:a16="http://schemas.microsoft.com/office/drawing/2014/main" id="{D0AA8BB5-85EE-1B5A-2856-8681C2EEFDC2}"/>
              </a:ext>
            </a:extLst>
          </p:cNvPr>
          <p:cNvSpPr>
            <a:spLocks noGrp="1"/>
          </p:cNvSpPr>
          <p:nvPr>
            <p:ph type="ftr" sz="quarter" idx="10"/>
          </p:nvPr>
        </p:nvSpPr>
        <p:spPr>
          <a:xfrm>
            <a:off x="9108255" y="6214985"/>
            <a:ext cx="2572512" cy="300482"/>
          </a:xfrm>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3720786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A08CD85E-3E0F-4E73-8E59-D26229FCA3D8}"/>
              </a:ext>
            </a:extLst>
          </p:cNvPr>
          <p:cNvSpPr>
            <a:spLocks noGrp="1"/>
          </p:cNvSpPr>
          <p:nvPr>
            <p:ph type="ftr" sz="quarter" idx="10"/>
          </p:nvPr>
        </p:nvSpPr>
        <p:spPr>
          <a:xfrm>
            <a:off x="9108255" y="6214985"/>
            <a:ext cx="2572512" cy="300482"/>
          </a:xfrm>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2116897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F4B30474-9B83-487D-9836-243EED20E6B0}"/>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6" name="Text Placeholder 4">
            <a:extLst>
              <a:ext uri="{FF2B5EF4-FFF2-40B4-BE49-F238E27FC236}">
                <a16:creationId xmlns:a16="http://schemas.microsoft.com/office/drawing/2014/main" id="{9785C750-FC18-413C-99B5-96B5158CB75E}"/>
              </a:ext>
            </a:extLst>
          </p:cNvPr>
          <p:cNvSpPr>
            <a:spLocks noGrp="1"/>
          </p:cNvSpPr>
          <p:nvPr>
            <p:ph idx="1"/>
          </p:nvPr>
        </p:nvSpPr>
        <p:spPr>
          <a:xfrm>
            <a:off x="1533525" y="1333500"/>
            <a:ext cx="441007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
        <p:nvSpPr>
          <p:cNvPr id="8" name="Text Placeholder 4">
            <a:extLst>
              <a:ext uri="{FF2B5EF4-FFF2-40B4-BE49-F238E27FC236}">
                <a16:creationId xmlns:a16="http://schemas.microsoft.com/office/drawing/2014/main" id="{814C435F-3E3D-4C37-9582-9CA0B739AF78}"/>
              </a:ext>
            </a:extLst>
          </p:cNvPr>
          <p:cNvSpPr>
            <a:spLocks noGrp="1"/>
          </p:cNvSpPr>
          <p:nvPr>
            <p:ph idx="19"/>
          </p:nvPr>
        </p:nvSpPr>
        <p:spPr>
          <a:xfrm>
            <a:off x="6238875" y="1333500"/>
            <a:ext cx="442912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
        <p:nvSpPr>
          <p:cNvPr id="3" name="Footer Placeholder 3">
            <a:extLst>
              <a:ext uri="{FF2B5EF4-FFF2-40B4-BE49-F238E27FC236}">
                <a16:creationId xmlns:a16="http://schemas.microsoft.com/office/drawing/2014/main" id="{6CB88CAB-700B-84CA-3323-21E0CB92BEE9}"/>
              </a:ext>
            </a:extLst>
          </p:cNvPr>
          <p:cNvSpPr>
            <a:spLocks noGrp="1"/>
          </p:cNvSpPr>
          <p:nvPr>
            <p:ph type="ftr" sz="quarter" idx="18"/>
          </p:nvPr>
        </p:nvSpPr>
        <p:spPr>
          <a:xfrm>
            <a:off x="9108255" y="6214985"/>
            <a:ext cx="2572512" cy="300482"/>
          </a:xfrm>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2006441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 (w/subhead)">
    <p:spTree>
      <p:nvGrpSpPr>
        <p:cNvPr id="1" name=""/>
        <p:cNvGrpSpPr/>
        <p:nvPr/>
      </p:nvGrpSpPr>
      <p:grpSpPr>
        <a:xfrm>
          <a:off x="0" y="0"/>
          <a:ext cx="0" cy="0"/>
          <a:chOff x="0" y="0"/>
          <a:chExt cx="0" cy="0"/>
        </a:xfrm>
      </p:grpSpPr>
      <p:sp>
        <p:nvSpPr>
          <p:cNvPr id="15" name="Text Placeholder 2"/>
          <p:cNvSpPr>
            <a:spLocks noGrp="1"/>
          </p:cNvSpPr>
          <p:nvPr>
            <p:ph type="body" idx="16" hasCustomPrompt="1"/>
          </p:nvPr>
        </p:nvSpPr>
        <p:spPr>
          <a:xfrm>
            <a:off x="1531458" y="1341321"/>
            <a:ext cx="4427222" cy="258879"/>
          </a:xfrm>
          <a:prstGeom prst="rect">
            <a:avLst/>
          </a:prstGeom>
        </p:spPr>
        <p:txBody>
          <a:bodyPr lIns="0" tIns="0" rIns="0" bIns="0" anchor="t" anchorCtr="0">
            <a:noAutofit/>
          </a:bodyPr>
          <a:lstStyle>
            <a:lvl1pPr marL="0" indent="0">
              <a:buNone/>
              <a:defRPr sz="1800" b="0" spc="50"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Subheader</a:t>
            </a:r>
            <a:r>
              <a:rPr lang="en-US" dirty="0"/>
              <a:t> -- Arial 18pt</a:t>
            </a:r>
          </a:p>
        </p:txBody>
      </p:sp>
      <p:sp>
        <p:nvSpPr>
          <p:cNvPr id="21" name="Text Placeholder 2">
            <a:extLst>
              <a:ext uri="{FF2B5EF4-FFF2-40B4-BE49-F238E27FC236}">
                <a16:creationId xmlns:a16="http://schemas.microsoft.com/office/drawing/2014/main" id="{E5FB0862-A011-4B67-B24B-E9A6E52226F3}"/>
              </a:ext>
            </a:extLst>
          </p:cNvPr>
          <p:cNvSpPr>
            <a:spLocks noGrp="1"/>
          </p:cNvSpPr>
          <p:nvPr>
            <p:ph type="body" idx="21" hasCustomPrompt="1"/>
          </p:nvPr>
        </p:nvSpPr>
        <p:spPr>
          <a:xfrm>
            <a:off x="6236807" y="1342644"/>
            <a:ext cx="4427222" cy="258879"/>
          </a:xfrm>
          <a:prstGeom prst="rect">
            <a:avLst/>
          </a:prstGeom>
        </p:spPr>
        <p:txBody>
          <a:bodyPr lIns="0" tIns="0" rIns="0" bIns="0" anchor="t" anchorCtr="0">
            <a:noAutofit/>
          </a:bodyPr>
          <a:lstStyle>
            <a:lvl1pPr marL="0" indent="0">
              <a:buNone/>
              <a:defRPr sz="1800" b="0" spc="50" baseline="0">
                <a:solidFill>
                  <a:schemeClr val="bg1"/>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Subheader</a:t>
            </a:r>
            <a:r>
              <a:rPr lang="en-US" dirty="0"/>
              <a:t> -- Arial 18pt</a:t>
            </a:r>
          </a:p>
        </p:txBody>
      </p:sp>
      <p:sp>
        <p:nvSpPr>
          <p:cNvPr id="9" name="Title 2">
            <a:extLst>
              <a:ext uri="{FF2B5EF4-FFF2-40B4-BE49-F238E27FC236}">
                <a16:creationId xmlns:a16="http://schemas.microsoft.com/office/drawing/2014/main" id="{E2CF9C02-25D0-4F3B-98D8-4BBB2EAA9241}"/>
              </a:ext>
            </a:extLst>
          </p:cNvPr>
          <p:cNvSpPr>
            <a:spLocks noGrp="1"/>
          </p:cNvSpPr>
          <p:nvPr>
            <p:ph type="title" hasCustomPrompt="1"/>
          </p:nvPr>
        </p:nvSpPr>
        <p:spPr>
          <a:xfrm>
            <a:off x="1524000" y="386292"/>
            <a:ext cx="9134679" cy="773673"/>
          </a:xfrm>
          <a:prstGeom prst="rect">
            <a:avLst/>
          </a:prstGeom>
        </p:spPr>
        <p:txBody>
          <a:bodyPr lIns="0" tIns="0" rIns="0" bIns="0" anchor="ctr" anchorCtr="0"/>
          <a:lstStyle>
            <a:lvl1pPr>
              <a:defRPr/>
            </a:lvl1pPr>
          </a:lstStyle>
          <a:p>
            <a:r>
              <a:rPr lang="en-US" dirty="0"/>
              <a:t>Header -- Arial Bold 28pt max (26pt min)</a:t>
            </a:r>
          </a:p>
        </p:txBody>
      </p:sp>
      <p:sp>
        <p:nvSpPr>
          <p:cNvPr id="23" name="Text Placeholder 4">
            <a:extLst>
              <a:ext uri="{FF2B5EF4-FFF2-40B4-BE49-F238E27FC236}">
                <a16:creationId xmlns:a16="http://schemas.microsoft.com/office/drawing/2014/main" id="{1A456A59-4C2A-4D1D-9084-79C72953E89F}"/>
              </a:ext>
            </a:extLst>
          </p:cNvPr>
          <p:cNvSpPr>
            <a:spLocks noGrp="1"/>
          </p:cNvSpPr>
          <p:nvPr>
            <p:ph idx="1" hasCustomPrompt="1"/>
          </p:nvPr>
        </p:nvSpPr>
        <p:spPr>
          <a:xfrm>
            <a:off x="1524000" y="1725612"/>
            <a:ext cx="4429125" cy="3989388"/>
          </a:xfrm>
          <a:prstGeom prst="rect">
            <a:avLst/>
          </a:prstGeom>
        </p:spPr>
        <p:txBody>
          <a:bodyPr vert="horz" lIns="0" tIns="0" rIns="0" bIns="0" rtlCol="0">
            <a:noAutofit/>
          </a:bodyPr>
          <a:lst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lvl1pPr>
            <a:lvl2pPr>
              <a:defRPr/>
            </a:lvl2pPr>
            <a:lvl3pPr>
              <a:defRPr/>
            </a:lvl3pPr>
            <a:lvl4pPr>
              <a:defRPr/>
            </a:lvl4pPr>
            <a:lvl5pPr>
              <a:defRPr/>
            </a:lvl5p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dirty="0">
                <a:solidFill>
                  <a:srgbClr val="011E41"/>
                </a:solidFill>
                <a:latin typeface="Georgia" panose="02040502050405020303" pitchFamily="18" charset="0"/>
              </a:rPr>
              <a:t>Body Copy -- Georgia 16pt</a:t>
            </a:r>
            <a:endParaRPr lang="en-US" dirty="0"/>
          </a:p>
          <a:p>
            <a:pPr lvl="1"/>
            <a:r>
              <a:rPr lang="en-US" dirty="0"/>
              <a:t>Tier 1 Bullet </a:t>
            </a:r>
            <a:r>
              <a:rPr lang="en-US" sz="1600" dirty="0">
                <a:solidFill>
                  <a:srgbClr val="011E41"/>
                </a:solidFill>
                <a:latin typeface="Georgia" panose="02040502050405020303" pitchFamily="18" charset="0"/>
              </a:rPr>
              <a:t>--</a:t>
            </a:r>
            <a:r>
              <a:rPr lang="en-US" dirty="0"/>
              <a:t> closed circle</a:t>
            </a:r>
          </a:p>
          <a:p>
            <a:pPr lvl="2"/>
            <a:r>
              <a:rPr lang="en-US" dirty="0"/>
              <a:t>Tier 2 Bullet </a:t>
            </a:r>
            <a:r>
              <a:rPr lang="en-US" sz="1600" dirty="0">
                <a:solidFill>
                  <a:srgbClr val="011E41"/>
                </a:solidFill>
                <a:latin typeface="Georgia" panose="02040502050405020303" pitchFamily="18" charset="0"/>
              </a:rPr>
              <a:t>--</a:t>
            </a:r>
            <a:r>
              <a:rPr lang="en-US" dirty="0"/>
              <a:t> open circle</a:t>
            </a:r>
          </a:p>
          <a:p>
            <a:pPr lvl="3"/>
            <a:r>
              <a:rPr lang="en-US" dirty="0"/>
              <a:t>Tier 3 Bullet </a:t>
            </a:r>
            <a:r>
              <a:rPr lang="en-US" sz="1600" dirty="0">
                <a:solidFill>
                  <a:srgbClr val="011E41"/>
                </a:solidFill>
                <a:latin typeface="Georgia" panose="02040502050405020303" pitchFamily="18" charset="0"/>
              </a:rPr>
              <a:t>-- open square</a:t>
            </a:r>
            <a:endParaRPr lang="en-US" dirty="0"/>
          </a:p>
          <a:p>
            <a:pPr lvl="4"/>
            <a:r>
              <a:rPr lang="en-US" dirty="0"/>
              <a:t>Tier 4 Bullet -- dash</a:t>
            </a:r>
          </a:p>
        </p:txBody>
      </p:sp>
      <p:sp>
        <p:nvSpPr>
          <p:cNvPr id="28" name="Text Placeholder 4">
            <a:extLst>
              <a:ext uri="{FF2B5EF4-FFF2-40B4-BE49-F238E27FC236}">
                <a16:creationId xmlns:a16="http://schemas.microsoft.com/office/drawing/2014/main" id="{B770A270-2281-42ED-9718-FD73B9161753}"/>
              </a:ext>
            </a:extLst>
          </p:cNvPr>
          <p:cNvSpPr>
            <a:spLocks noGrp="1"/>
          </p:cNvSpPr>
          <p:nvPr>
            <p:ph idx="24"/>
          </p:nvPr>
        </p:nvSpPr>
        <p:spPr>
          <a:xfrm>
            <a:off x="6238875" y="1725612"/>
            <a:ext cx="4429125" cy="3989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Click to edit Master text styles</a:t>
            </a:r>
          </a:p>
          <a:p>
            <a:pPr marL="0" marR="0" lvl="1"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Second level</a:t>
            </a:r>
          </a:p>
          <a:p>
            <a:pPr marL="0" marR="0" lvl="2"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Third level</a:t>
            </a:r>
          </a:p>
          <a:p>
            <a:pPr marL="0" marR="0" lvl="3"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Fourth level</a:t>
            </a:r>
          </a:p>
          <a:p>
            <a:pPr marL="0" marR="0" lvl="4"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a:solidFill>
                  <a:srgbClr val="011E41"/>
                </a:solidFill>
                <a:latin typeface="Georgia" panose="02040502050405020303" pitchFamily="18" charset="0"/>
              </a:rPr>
              <a:t>Fifth level</a:t>
            </a:r>
            <a:endParaRPr lang="en-US" dirty="0"/>
          </a:p>
        </p:txBody>
      </p:sp>
      <p:sp>
        <p:nvSpPr>
          <p:cNvPr id="2" name="Footer Placeholder 2">
            <a:extLst>
              <a:ext uri="{FF2B5EF4-FFF2-40B4-BE49-F238E27FC236}">
                <a16:creationId xmlns:a16="http://schemas.microsoft.com/office/drawing/2014/main" id="{D5C9C65D-D773-D590-3AB2-27462BBD2C6F}"/>
              </a:ext>
            </a:extLst>
          </p:cNvPr>
          <p:cNvSpPr>
            <a:spLocks noGrp="1"/>
          </p:cNvSpPr>
          <p:nvPr>
            <p:ph type="ftr" sz="quarter" idx="23"/>
          </p:nvPr>
        </p:nvSpPr>
        <p:spPr>
          <a:xfrm>
            <a:off x="9108255" y="6214985"/>
            <a:ext cx="2572512" cy="300482"/>
          </a:xfrm>
        </p:spPr>
        <p:txBody>
          <a:bodyPr/>
          <a:lstStyle>
            <a:lvl1pPr>
              <a:defRPr/>
            </a:lvl1pPr>
          </a:lstStyle>
          <a:p>
            <a:r>
              <a:rPr lang="en-US"/>
              <a:t>© 2025  /  Confidential  /  Slide  ‹#›</a:t>
            </a:r>
            <a:endParaRPr dirty="0"/>
          </a:p>
        </p:txBody>
      </p:sp>
    </p:spTree>
    <p:extLst>
      <p:ext uri="{BB962C8B-B14F-4D97-AF65-F5344CB8AC3E}">
        <p14:creationId xmlns:p14="http://schemas.microsoft.com/office/powerpoint/2010/main" val="272382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0" y="386292"/>
            <a:ext cx="9144000" cy="756708"/>
          </a:xfrm>
          <a:prstGeom prst="rect">
            <a:avLst/>
          </a:prstGeom>
        </p:spPr>
        <p:txBody>
          <a:bodyPr vert="horz" lIns="0" tIns="0" rIns="0" bIns="0" rtlCol="0" anchor="ctr">
            <a:normAutofit/>
          </a:bodyPr>
          <a:lstStyle/>
          <a:p>
            <a:r>
              <a:rPr lang="en-US" dirty="0"/>
              <a:t>Header Arial Bold 28pt max (26pt min)</a:t>
            </a:r>
          </a:p>
        </p:txBody>
      </p:sp>
      <p:pic>
        <p:nvPicPr>
          <p:cNvPr id="10" name="Picture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0" y="0"/>
            <a:ext cx="1612392" cy="6858000"/>
          </a:xfrm>
          <a:prstGeom prst="rect">
            <a:avLst/>
          </a:prstGeom>
        </p:spPr>
      </p:pic>
      <p:pic>
        <p:nvPicPr>
          <p:cNvPr id="9" name="Picture 8"/>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1524000" y="5907309"/>
            <a:ext cx="2239926" cy="821852"/>
          </a:xfrm>
          <a:prstGeom prst="rect">
            <a:avLst/>
          </a:prstGeom>
        </p:spPr>
      </p:pic>
      <p:sp>
        <p:nvSpPr>
          <p:cNvPr id="4" name="Footer Placeholder 3">
            <a:extLst>
              <a:ext uri="{FF2B5EF4-FFF2-40B4-BE49-F238E27FC236}">
                <a16:creationId xmlns:a16="http://schemas.microsoft.com/office/drawing/2014/main" id="{0085B9DE-89E5-4CF2-BC28-F14D41D13BA8}"/>
              </a:ext>
            </a:extLst>
          </p:cNvPr>
          <p:cNvSpPr>
            <a:spLocks noGrp="1"/>
          </p:cNvSpPr>
          <p:nvPr>
            <p:ph type="ftr" sz="quarter" idx="3"/>
          </p:nvPr>
        </p:nvSpPr>
        <p:spPr>
          <a:xfrm>
            <a:off x="9108255" y="6214985"/>
            <a:ext cx="2572512" cy="300482"/>
          </a:xfrm>
          <a:prstGeom prst="rect">
            <a:avLst/>
          </a:prstGeom>
        </p:spPr>
        <p:txBody>
          <a:bodyPr vert="horz" lIns="0" tIns="0" rIns="0" bIns="0" rtlCol="0" anchor="t" anchorCtr="0"/>
          <a:lstStyle>
            <a:lvl1pPr algn="l">
              <a:defRPr lang="en-US" sz="1000" u="none" kern="1200" spc="50" baseline="0" dirty="0" smtClean="0">
                <a:solidFill>
                  <a:schemeClr val="tx2"/>
                </a:solidFill>
                <a:latin typeface="Georgia" panose="02040502050405020303" pitchFamily="18" charset="0"/>
                <a:ea typeface="+mn-ea"/>
                <a:cs typeface="+mn-cs"/>
              </a:defRPr>
            </a:lvl1pPr>
          </a:lstStyle>
          <a:p>
            <a:r>
              <a:rPr lang="en-US"/>
              <a:t>© 2025  /  Confidential  /  Slide  ‹#›</a:t>
            </a:r>
            <a:endParaRPr dirty="0"/>
          </a:p>
        </p:txBody>
      </p:sp>
      <p:sp>
        <p:nvSpPr>
          <p:cNvPr id="5" name="Text Placeholder 4">
            <a:extLst>
              <a:ext uri="{FF2B5EF4-FFF2-40B4-BE49-F238E27FC236}">
                <a16:creationId xmlns:a16="http://schemas.microsoft.com/office/drawing/2014/main" id="{ABD2B485-572C-44B5-A525-C3DC49793174}"/>
              </a:ext>
            </a:extLst>
          </p:cNvPr>
          <p:cNvSpPr>
            <a:spLocks noGrp="1"/>
          </p:cNvSpPr>
          <p:nvPr>
            <p:ph type="body" idx="1"/>
          </p:nvPr>
        </p:nvSpPr>
        <p:spPr>
          <a:xfrm>
            <a:off x="1533525" y="1344612"/>
            <a:ext cx="9134475" cy="4370388"/>
          </a:xfrm>
          <a:prstGeom prst="rect">
            <a:avLst/>
          </a:prstGeom>
        </p:spPr>
        <p:txBody>
          <a:bodyPr vert="horz" lIns="0" tIns="0" rIns="0" bIns="0" rtlCol="0">
            <a:noAutofit/>
          </a:bodyPr>
          <a:lstStyle/>
          <a:p>
            <a:pPr marL="0" marR="0" lvl="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lang="en-US" sz="1600" dirty="0">
                <a:solidFill>
                  <a:srgbClr val="011E41"/>
                </a:solidFill>
                <a:latin typeface="Georgia" panose="02040502050405020303" pitchFamily="18" charset="0"/>
              </a:rPr>
              <a:t>Body Copy -- Georgia 16pt</a:t>
            </a:r>
            <a:endParaRPr lang="en-US" dirty="0"/>
          </a:p>
          <a:p>
            <a:pPr lvl="1"/>
            <a:r>
              <a:rPr lang="en-US" dirty="0"/>
              <a:t>Tier 1 Bullet </a:t>
            </a:r>
            <a:r>
              <a:rPr lang="en-US" sz="1600" dirty="0">
                <a:solidFill>
                  <a:srgbClr val="011E41"/>
                </a:solidFill>
                <a:latin typeface="Georgia" panose="02040502050405020303" pitchFamily="18" charset="0"/>
              </a:rPr>
              <a:t>--</a:t>
            </a:r>
            <a:r>
              <a:rPr lang="en-US" dirty="0"/>
              <a:t> closed circle</a:t>
            </a:r>
          </a:p>
          <a:p>
            <a:pPr lvl="2"/>
            <a:r>
              <a:rPr lang="en-US" dirty="0"/>
              <a:t>Tier 2 Bullet </a:t>
            </a:r>
            <a:r>
              <a:rPr lang="en-US" sz="1600" dirty="0">
                <a:solidFill>
                  <a:srgbClr val="011E41"/>
                </a:solidFill>
                <a:latin typeface="Georgia" panose="02040502050405020303" pitchFamily="18" charset="0"/>
              </a:rPr>
              <a:t>--</a:t>
            </a:r>
            <a:r>
              <a:rPr lang="en-US" dirty="0"/>
              <a:t> open circle</a:t>
            </a:r>
          </a:p>
          <a:p>
            <a:pPr lvl="3"/>
            <a:r>
              <a:rPr lang="en-US" dirty="0"/>
              <a:t>Tier 3 Bullet </a:t>
            </a:r>
            <a:r>
              <a:rPr lang="en-US" sz="1600" dirty="0">
                <a:solidFill>
                  <a:srgbClr val="011E41"/>
                </a:solidFill>
                <a:latin typeface="Georgia" panose="02040502050405020303" pitchFamily="18" charset="0"/>
              </a:rPr>
              <a:t>-- open square</a:t>
            </a:r>
            <a:endParaRPr lang="en-US" dirty="0"/>
          </a:p>
          <a:p>
            <a:pPr lvl="4"/>
            <a:r>
              <a:rPr lang="en-US" dirty="0"/>
              <a:t>Tier 4 Bullet -- dash</a:t>
            </a:r>
          </a:p>
        </p:txBody>
      </p:sp>
    </p:spTree>
    <p:extLst>
      <p:ext uri="{BB962C8B-B14F-4D97-AF65-F5344CB8AC3E}">
        <p14:creationId xmlns:p14="http://schemas.microsoft.com/office/powerpoint/2010/main" val="658423474"/>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721" r:id="rId5"/>
    <p:sldLayoutId id="2147483656" r:id="rId6"/>
    <p:sldLayoutId id="2147483657" r:id="rId7"/>
    <p:sldLayoutId id="2147483658" r:id="rId8"/>
    <p:sldLayoutId id="2147483659" r:id="rId9"/>
    <p:sldLayoutId id="2147483727" r:id="rId10"/>
    <p:sldLayoutId id="2147483728" r:id="rId11"/>
    <p:sldLayoutId id="2147483711" r:id="rId12"/>
    <p:sldLayoutId id="2147483730" r:id="rId13"/>
    <p:sldLayoutId id="2147483714" r:id="rId14"/>
    <p:sldLayoutId id="2147483688" r:id="rId15"/>
    <p:sldLayoutId id="2147483687" r:id="rId16"/>
    <p:sldLayoutId id="2147483660" r:id="rId17"/>
    <p:sldLayoutId id="2147483661" r:id="rId18"/>
    <p:sldLayoutId id="2147483685" r:id="rId19"/>
  </p:sldLayoutIdLst>
  <p:hf hdr="0" dt="0"/>
  <p:txStyles>
    <p:titleStyle>
      <a:lvl1pPr algn="l" defTabSz="914400" rtl="0" eaLnBrk="1" latinLnBrk="0" hangingPunct="1">
        <a:lnSpc>
          <a:spcPct val="90000"/>
        </a:lnSpc>
        <a:spcBef>
          <a:spcPct val="0"/>
        </a:spcBef>
        <a:buNone/>
        <a:defRPr sz="2800" b="1" kern="1200" spc="50" baseline="0">
          <a:solidFill>
            <a:schemeClr val="tx1"/>
          </a:solidFill>
          <a:latin typeface="Arial" panose="020B0604020202020204" pitchFamily="34" charset="0"/>
          <a:ea typeface="+mj-ea"/>
          <a:cs typeface="Arial" panose="020B0604020202020204" pitchFamily="34" charset="0"/>
        </a:defRPr>
      </a:lvl1pPr>
    </p:titleStyle>
    <p:bodyStyle>
      <a:lvl1pPr marL="0" marR="0" indent="0" algn="l"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sz="1600" kern="1200" baseline="0">
          <a:solidFill>
            <a:schemeClr val="tx1"/>
          </a:solidFill>
          <a:latin typeface="Georgia" panose="02040502050405020303" pitchFamily="18" charset="0"/>
          <a:ea typeface="+mn-ea"/>
          <a:cs typeface="+mn-cs"/>
        </a:defRPr>
      </a:lvl1pPr>
      <a:lvl2pPr marL="285750" indent="-285750" algn="l" defTabSz="914400" rtl="0" eaLnBrk="1" latinLnBrk="0" hangingPunct="1">
        <a:lnSpc>
          <a:spcPct val="100000"/>
        </a:lnSpc>
        <a:spcBef>
          <a:spcPts val="600"/>
        </a:spcBef>
        <a:buClr>
          <a:srgbClr val="00ACB6"/>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2pPr>
      <a:lvl3pPr marL="571500" indent="-285750" algn="l" defTabSz="914400" rtl="0" eaLnBrk="1" latinLnBrk="0" hangingPunct="1">
        <a:lnSpc>
          <a:spcPct val="100000"/>
        </a:lnSpc>
        <a:spcBef>
          <a:spcPts val="600"/>
        </a:spcBef>
        <a:buClr>
          <a:srgbClr val="00ACB6"/>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3pPr>
      <a:lvl4pPr marL="800100" indent="-228600" algn="l" defTabSz="914400" rtl="0" eaLnBrk="1" latinLnBrk="0" hangingPunct="1">
        <a:lnSpc>
          <a:spcPct val="100000"/>
        </a:lnSpc>
        <a:spcBef>
          <a:spcPts val="600"/>
        </a:spcBef>
        <a:buClr>
          <a:srgbClr val="00ACB6"/>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4pPr>
      <a:lvl5pPr marL="1085850" indent="-228600" algn="l" defTabSz="914400" rtl="0" eaLnBrk="1" latinLnBrk="0" hangingPunct="1">
        <a:lnSpc>
          <a:spcPct val="100000"/>
        </a:lnSpc>
        <a:spcBef>
          <a:spcPts val="600"/>
        </a:spcBef>
        <a:buClr>
          <a:srgbClr val="00ACB6"/>
        </a:buClr>
        <a:buFont typeface="Georgia" panose="02040502050405020303" pitchFamily="18" charset="0"/>
        <a:buChar char="-"/>
        <a:defRPr sz="1600" kern="120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960" userDrawn="1">
          <p15:clr>
            <a:srgbClr val="F26B43"/>
          </p15:clr>
        </p15:guide>
        <p15:guide id="3" orient="horz" pos="3600" userDrawn="1">
          <p15:clr>
            <a:srgbClr val="F26B43"/>
          </p15:clr>
        </p15:guide>
        <p15:guide id="5" orient="horz" pos="840" userDrawn="1">
          <p15:clr>
            <a:srgbClr val="F26B43"/>
          </p15:clr>
        </p15:guide>
        <p15:guide id="6" pos="672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microsoft.com/office/2018/10/relationships/comments" Target="../comments/modernComment_181_D31A8239.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218_4F56B05A.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microsoft.com/office/2018/10/relationships/comments" Target="../comments/modernComment_21D_4DEB2009.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mailto:cro'brien@Venable.com"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jpeg"/><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microsoft.com/office/2018/10/relationships/comments" Target="../comments/modernComment_209_306CAA5.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5.xml"/><Relationship Id="rId1" Type="http://schemas.openxmlformats.org/officeDocument/2006/relationships/slideLayout" Target="../slideLayouts/slideLayout17.xml"/><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908519B7-C7CA-4B62-885A-5A77A29EF241}"/>
              </a:ext>
            </a:extLst>
          </p:cNvPr>
          <p:cNvSpPr>
            <a:spLocks noGrp="1"/>
          </p:cNvSpPr>
          <p:nvPr>
            <p:ph type="body" idx="18"/>
          </p:nvPr>
        </p:nvSpPr>
        <p:spPr/>
        <p:txBody>
          <a:bodyPr/>
          <a:lstStyle/>
          <a:p>
            <a:r>
              <a:rPr lang="en-US" dirty="0"/>
              <a:t>Christopher L. Boone </a:t>
            </a:r>
          </a:p>
          <a:p>
            <a:endParaRPr lang="en-US" dirty="0"/>
          </a:p>
        </p:txBody>
      </p:sp>
      <p:sp>
        <p:nvSpPr>
          <p:cNvPr id="18" name="Title 17">
            <a:extLst>
              <a:ext uri="{FF2B5EF4-FFF2-40B4-BE49-F238E27FC236}">
                <a16:creationId xmlns:a16="http://schemas.microsoft.com/office/drawing/2014/main" id="{920945F1-0859-4600-BC46-0B6E00E63364}"/>
              </a:ext>
            </a:extLst>
          </p:cNvPr>
          <p:cNvSpPr>
            <a:spLocks noGrp="1"/>
          </p:cNvSpPr>
          <p:nvPr>
            <p:ph type="ctrTitle"/>
          </p:nvPr>
        </p:nvSpPr>
        <p:spPr>
          <a:xfrm>
            <a:off x="1524001" y="1247912"/>
            <a:ext cx="9465732" cy="1023016"/>
          </a:xfrm>
        </p:spPr>
        <p:txBody>
          <a:bodyPr/>
          <a:lstStyle/>
          <a:p>
            <a:r>
              <a:rPr lang="en-US" dirty="0"/>
              <a:t>Stablecoins to Scale: A Compliance Playbook After GENIUS and Beyond</a:t>
            </a:r>
          </a:p>
        </p:txBody>
      </p:sp>
      <p:sp>
        <p:nvSpPr>
          <p:cNvPr id="19" name="Subtitle 18">
            <a:extLst>
              <a:ext uri="{FF2B5EF4-FFF2-40B4-BE49-F238E27FC236}">
                <a16:creationId xmlns:a16="http://schemas.microsoft.com/office/drawing/2014/main" id="{57D9AB87-E12F-4E4C-B28D-15E3C36B8B38}"/>
              </a:ext>
            </a:extLst>
          </p:cNvPr>
          <p:cNvSpPr>
            <a:spLocks noGrp="1"/>
          </p:cNvSpPr>
          <p:nvPr>
            <p:ph type="subTitle" idx="1"/>
          </p:nvPr>
        </p:nvSpPr>
        <p:spPr/>
        <p:txBody>
          <a:bodyPr/>
          <a:lstStyle/>
          <a:p>
            <a:r>
              <a:rPr lang="en-US" dirty="0"/>
              <a:t>September 25, 2025</a:t>
            </a:r>
          </a:p>
        </p:txBody>
      </p:sp>
      <p:sp>
        <p:nvSpPr>
          <p:cNvPr id="21" name="Text Placeholder 20">
            <a:extLst>
              <a:ext uri="{FF2B5EF4-FFF2-40B4-BE49-F238E27FC236}">
                <a16:creationId xmlns:a16="http://schemas.microsoft.com/office/drawing/2014/main" id="{700E26F0-7C25-42F3-AEB7-A840506CFA78}"/>
              </a:ext>
            </a:extLst>
          </p:cNvPr>
          <p:cNvSpPr>
            <a:spLocks noGrp="1"/>
          </p:cNvSpPr>
          <p:nvPr>
            <p:ph type="body" idx="22"/>
          </p:nvPr>
        </p:nvSpPr>
        <p:spPr/>
        <p:txBody>
          <a:bodyPr/>
          <a:lstStyle/>
          <a:p>
            <a:r>
              <a:rPr lang="en-US" dirty="0"/>
              <a:t>Partner | +1 202.344.4248 | clboone@Venable.com </a:t>
            </a:r>
          </a:p>
          <a:p>
            <a:endParaRPr lang="en-US" dirty="0"/>
          </a:p>
        </p:txBody>
      </p:sp>
      <p:sp>
        <p:nvSpPr>
          <p:cNvPr id="24" name="Text Placeholder 23">
            <a:extLst>
              <a:ext uri="{FF2B5EF4-FFF2-40B4-BE49-F238E27FC236}">
                <a16:creationId xmlns:a16="http://schemas.microsoft.com/office/drawing/2014/main" id="{15430E18-B675-4A4D-95F5-138261CD12D5}"/>
              </a:ext>
            </a:extLst>
          </p:cNvPr>
          <p:cNvSpPr>
            <a:spLocks noGrp="1"/>
          </p:cNvSpPr>
          <p:nvPr>
            <p:ph type="body" idx="25"/>
          </p:nvPr>
        </p:nvSpPr>
        <p:spPr/>
        <p:txBody>
          <a:bodyPr/>
          <a:lstStyle/>
          <a:p>
            <a:r>
              <a:rPr lang="en-US" dirty="0"/>
              <a:t>Sophia G. Kielar</a:t>
            </a:r>
          </a:p>
          <a:p>
            <a:endParaRPr lang="en-US" dirty="0"/>
          </a:p>
        </p:txBody>
      </p:sp>
      <p:sp>
        <p:nvSpPr>
          <p:cNvPr id="25" name="Text Placeholder 24">
            <a:extLst>
              <a:ext uri="{FF2B5EF4-FFF2-40B4-BE49-F238E27FC236}">
                <a16:creationId xmlns:a16="http://schemas.microsoft.com/office/drawing/2014/main" id="{159979B4-D60C-4D52-9E4E-757576422E91}"/>
              </a:ext>
            </a:extLst>
          </p:cNvPr>
          <p:cNvSpPr>
            <a:spLocks noGrp="1"/>
          </p:cNvSpPr>
          <p:nvPr>
            <p:ph type="body" idx="26"/>
          </p:nvPr>
        </p:nvSpPr>
        <p:spPr/>
        <p:txBody>
          <a:bodyPr/>
          <a:lstStyle/>
          <a:p>
            <a:r>
              <a:rPr lang="en-US" dirty="0"/>
              <a:t>Associate | +1 212.503.9848  | sgkielar@Venable.com </a:t>
            </a:r>
          </a:p>
          <a:p>
            <a:endParaRPr lang="en-US" dirty="0"/>
          </a:p>
        </p:txBody>
      </p:sp>
    </p:spTree>
    <p:extLst>
      <p:ext uri="{BB962C8B-B14F-4D97-AF65-F5344CB8AC3E}">
        <p14:creationId xmlns:p14="http://schemas.microsoft.com/office/powerpoint/2010/main" val="3541729849"/>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55E2-9EC0-145C-CBBD-6A01B9DB36A5}"/>
              </a:ext>
            </a:extLst>
          </p:cNvPr>
          <p:cNvSpPr>
            <a:spLocks noGrp="1"/>
          </p:cNvSpPr>
          <p:nvPr>
            <p:ph type="title"/>
          </p:nvPr>
        </p:nvSpPr>
        <p:spPr/>
        <p:txBody>
          <a:bodyPr/>
          <a:lstStyle/>
          <a:p>
            <a:r>
              <a:rPr lang="en-US" dirty="0"/>
              <a:t>Digital Asset Service Providers (DASPs)</a:t>
            </a:r>
          </a:p>
        </p:txBody>
      </p:sp>
      <p:sp>
        <p:nvSpPr>
          <p:cNvPr id="3" name="Footer Placeholder 2">
            <a:extLst>
              <a:ext uri="{FF2B5EF4-FFF2-40B4-BE49-F238E27FC236}">
                <a16:creationId xmlns:a16="http://schemas.microsoft.com/office/drawing/2014/main" id="{FE3B0E85-1A3B-16E3-8804-5EA08B0E6DCE}"/>
              </a:ext>
            </a:extLst>
          </p:cNvPr>
          <p:cNvSpPr>
            <a:spLocks noGrp="1"/>
          </p:cNvSpPr>
          <p:nvPr>
            <p:ph type="ftr" sz="quarter" idx="10"/>
          </p:nvPr>
        </p:nvSpPr>
        <p:spPr/>
        <p:txBody>
          <a:bodyPr/>
          <a:lstStyle/>
          <a:p>
            <a:r>
              <a:rPr lang="en-US" dirty="0"/>
              <a:t>© 2025  /  Confidential  /  Slide  10</a:t>
            </a:r>
            <a:endParaRPr dirty="0"/>
          </a:p>
        </p:txBody>
      </p:sp>
      <p:sp>
        <p:nvSpPr>
          <p:cNvPr id="4" name="Text Placeholder 3">
            <a:extLst>
              <a:ext uri="{FF2B5EF4-FFF2-40B4-BE49-F238E27FC236}">
                <a16:creationId xmlns:a16="http://schemas.microsoft.com/office/drawing/2014/main" id="{988CEE34-5F08-C58D-9ED0-0DC80F8CA325}"/>
              </a:ext>
            </a:extLst>
          </p:cNvPr>
          <p:cNvSpPr>
            <a:spLocks noGrp="1"/>
          </p:cNvSpPr>
          <p:nvPr>
            <p:ph type="body" sz="quarter" idx="11"/>
          </p:nvPr>
        </p:nvSpPr>
        <p:spPr>
          <a:xfrm>
            <a:off x="1524000" y="1333500"/>
            <a:ext cx="9405668" cy="4381500"/>
          </a:xfrm>
        </p:spPr>
        <p:txBody>
          <a:bodyPr/>
          <a:lstStyle/>
          <a:p>
            <a:pPr marL="285750" indent="-285750">
              <a:buFont typeface="Arial" panose="020B0604020202020204" pitchFamily="34" charset="0"/>
              <a:buChar char="•"/>
            </a:pPr>
            <a:r>
              <a:rPr lang="en-US" sz="1800" dirty="0"/>
              <a:t>Three years after enactment, DASPs may offer, sell, or provide custody of payment stablecoins in the U.S. only if the stablecoins are issued by a permitted issuer (or by foreign issuers meeting equivalence standards).</a:t>
            </a:r>
          </a:p>
          <a:p>
            <a:pPr marL="285750" indent="-285750">
              <a:buFont typeface="Arial" panose="020B0604020202020204" pitchFamily="34" charset="0"/>
              <a:buChar char="•"/>
            </a:pPr>
            <a:r>
              <a:rPr lang="en-US" sz="1800" b="1" dirty="0"/>
              <a:t>DASPs are business that: </a:t>
            </a:r>
          </a:p>
          <a:p>
            <a:pPr marL="571500" lvl="1">
              <a:buFont typeface="Arial" panose="020B0604020202020204" pitchFamily="34" charset="0"/>
              <a:buChar char="•"/>
            </a:pPr>
            <a:r>
              <a:rPr lang="en-US" sz="1800" dirty="0"/>
              <a:t>(1) are compensated for exchanging digital assets for money or other digital assets;</a:t>
            </a:r>
          </a:p>
          <a:p>
            <a:pPr marL="571500" lvl="1">
              <a:buFont typeface="Arial" panose="020B0604020202020204" pitchFamily="34" charset="0"/>
              <a:buChar char="•"/>
            </a:pPr>
            <a:r>
              <a:rPr lang="en-US" sz="1800" dirty="0"/>
              <a:t>(2) transfer digital assets to a third party; </a:t>
            </a:r>
          </a:p>
          <a:p>
            <a:pPr marL="571500" lvl="1">
              <a:buFont typeface="Arial" panose="020B0604020202020204" pitchFamily="34" charset="0"/>
              <a:buChar char="•"/>
            </a:pPr>
            <a:r>
              <a:rPr lang="en-US" sz="1800" dirty="0"/>
              <a:t>(3) act as custodian of digital assets; or</a:t>
            </a:r>
          </a:p>
          <a:p>
            <a:pPr marL="571500" lvl="1">
              <a:buFont typeface="Arial" panose="020B0604020202020204" pitchFamily="34" charset="0"/>
              <a:buChar char="•"/>
            </a:pPr>
            <a:r>
              <a:rPr lang="en-US" sz="1800" dirty="0"/>
              <a:t>(4) are participating in financial services relating to digital asset issuance.</a:t>
            </a:r>
          </a:p>
          <a:p>
            <a:pPr marL="857250" lvl="2">
              <a:buFont typeface="Arial" panose="020B0604020202020204" pitchFamily="34" charset="0"/>
              <a:buChar char="•"/>
            </a:pPr>
            <a:r>
              <a:rPr lang="en-US" sz="1800" dirty="0"/>
              <a:t>Excludes:  Entities that develop a distributed ledger protocol, operate a distributed ledger, validate transactions, or participate in a pool providing liquidity for peer-to-peer transactions.</a:t>
            </a:r>
          </a:p>
          <a:p>
            <a:pPr marL="571500" lvl="1">
              <a:buFont typeface="Arial" panose="020B0604020202020204" pitchFamily="34" charset="0"/>
              <a:buChar char="•"/>
            </a:pPr>
            <a:r>
              <a:rPr lang="en-US" sz="1800" dirty="0"/>
              <a:t>With certain exceptions, custodians must maintain separate accounting for payment stablecoins and reserves, which cannot be commingled with other assets.</a:t>
            </a:r>
          </a:p>
          <a:p>
            <a:pPr marL="571500" lvl="1">
              <a:buFont typeface="Arial" panose="020B0604020202020204" pitchFamily="34" charset="0"/>
              <a:buChar char="•"/>
            </a:pPr>
            <a:endParaRPr lang="en-US" dirty="0"/>
          </a:p>
          <a:p>
            <a:pPr marL="571500" lvl="1">
              <a:buFont typeface="Arial" panose="020B0604020202020204" pitchFamily="34" charset="0"/>
              <a:buChar char="•"/>
            </a:pPr>
            <a:endParaRPr lang="en-US" dirty="0"/>
          </a:p>
          <a:p>
            <a:pPr marL="857250" lvl="2">
              <a:buFont typeface="Arial" panose="020B0604020202020204" pitchFamily="34" charset="0"/>
              <a:buChar char="•"/>
            </a:pPr>
            <a:endParaRPr lang="en-US"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p:txBody>
      </p:sp>
    </p:spTree>
    <p:extLst>
      <p:ext uri="{BB962C8B-B14F-4D97-AF65-F5344CB8AC3E}">
        <p14:creationId xmlns:p14="http://schemas.microsoft.com/office/powerpoint/2010/main" val="1331081306"/>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99C50-2637-1D95-7F15-A5BE93F06700}"/>
              </a:ext>
            </a:extLst>
          </p:cNvPr>
          <p:cNvSpPr>
            <a:spLocks noGrp="1"/>
          </p:cNvSpPr>
          <p:nvPr>
            <p:ph type="title"/>
          </p:nvPr>
        </p:nvSpPr>
        <p:spPr/>
        <p:txBody>
          <a:bodyPr/>
          <a:lstStyle/>
          <a:p>
            <a:r>
              <a:rPr lang="en-US" dirty="0">
                <a:latin typeface="+mj-lt"/>
              </a:rPr>
              <a:t>GENIUS Act: Federal-State Regulatory Interaction</a:t>
            </a:r>
          </a:p>
        </p:txBody>
      </p:sp>
      <p:sp>
        <p:nvSpPr>
          <p:cNvPr id="3" name="Footer Placeholder 2">
            <a:extLst>
              <a:ext uri="{FF2B5EF4-FFF2-40B4-BE49-F238E27FC236}">
                <a16:creationId xmlns:a16="http://schemas.microsoft.com/office/drawing/2014/main" id="{5D8CF678-97AA-5DD3-0A19-701D8BCC6E3C}"/>
              </a:ext>
            </a:extLst>
          </p:cNvPr>
          <p:cNvSpPr>
            <a:spLocks noGrp="1"/>
          </p:cNvSpPr>
          <p:nvPr>
            <p:ph type="ftr" sz="quarter" idx="10"/>
          </p:nvPr>
        </p:nvSpPr>
        <p:spPr/>
        <p:txBody>
          <a:bodyPr/>
          <a:lstStyle/>
          <a:p>
            <a:r>
              <a:rPr lang="en-US" dirty="0"/>
              <a:t>© 2025  /  Confidential  /  Slide  11</a:t>
            </a:r>
            <a:endParaRPr dirty="0"/>
          </a:p>
        </p:txBody>
      </p:sp>
      <p:sp>
        <p:nvSpPr>
          <p:cNvPr id="4" name="Text Placeholder 3">
            <a:extLst>
              <a:ext uri="{FF2B5EF4-FFF2-40B4-BE49-F238E27FC236}">
                <a16:creationId xmlns:a16="http://schemas.microsoft.com/office/drawing/2014/main" id="{44913F0B-7B70-3AB0-1706-53B165979AB1}"/>
              </a:ext>
            </a:extLst>
          </p:cNvPr>
          <p:cNvSpPr>
            <a:spLocks noGrp="1"/>
          </p:cNvSpPr>
          <p:nvPr>
            <p:ph type="body" sz="quarter" idx="11"/>
          </p:nvPr>
        </p:nvSpPr>
        <p:spPr/>
        <p:txBody>
          <a:bodyPr/>
          <a:lstStyle/>
          <a:p>
            <a:pPr marL="285750" indent="-285750">
              <a:spcBef>
                <a:spcPts val="0"/>
              </a:spcBef>
              <a:spcAft>
                <a:spcPts val="1200"/>
              </a:spcAft>
              <a:buFont typeface="Arial" panose="020B0604020202020204" pitchFamily="34" charset="0"/>
              <a:buChar char="•"/>
            </a:pPr>
            <a:r>
              <a:rPr lang="en-US" sz="1800" b="1" dirty="0"/>
              <a:t>No Blanket Preemption of State Law</a:t>
            </a:r>
          </a:p>
          <a:p>
            <a:pPr marL="571500" lvl="1">
              <a:spcBef>
                <a:spcPts val="0"/>
              </a:spcBef>
              <a:spcAft>
                <a:spcPts val="1200"/>
              </a:spcAft>
              <a:buFont typeface="Arial" panose="020B0604020202020204" pitchFamily="34" charset="0"/>
              <a:buChar char="•"/>
            </a:pPr>
            <a:r>
              <a:rPr lang="en-US" sz="1800" dirty="0"/>
              <a:t>State regulators retain a role, especially for smaller issuers.</a:t>
            </a:r>
          </a:p>
          <a:p>
            <a:pPr marL="285750" indent="-285750">
              <a:spcBef>
                <a:spcPts val="0"/>
              </a:spcBef>
              <a:spcAft>
                <a:spcPts val="1200"/>
              </a:spcAft>
              <a:buFont typeface="Arial" panose="020B0604020202020204" pitchFamily="34" charset="0"/>
              <a:buChar char="•"/>
            </a:pPr>
            <a:r>
              <a:rPr lang="en-US" sz="1800" b="1" dirty="0"/>
              <a:t>States Must Meet Federal Equivalency</a:t>
            </a:r>
          </a:p>
          <a:p>
            <a:pPr marL="571500" lvl="1">
              <a:spcBef>
                <a:spcPts val="0"/>
              </a:spcBef>
              <a:spcAft>
                <a:spcPts val="1200"/>
              </a:spcAft>
              <a:buFont typeface="Arial" panose="020B0604020202020204" pitchFamily="34" charset="0"/>
              <a:buChar char="•"/>
            </a:pPr>
            <a:r>
              <a:rPr lang="en-US" sz="1800" dirty="0"/>
              <a:t>Treasury/FRB/FDIC define “substantially similar” standards.</a:t>
            </a:r>
          </a:p>
          <a:p>
            <a:pPr marL="571500" lvl="1">
              <a:spcBef>
                <a:spcPts val="0"/>
              </a:spcBef>
              <a:spcAft>
                <a:spcPts val="1200"/>
              </a:spcAft>
              <a:buFont typeface="Arial" panose="020B0604020202020204" pitchFamily="34" charset="0"/>
              <a:buChar char="•"/>
            </a:pPr>
            <a:r>
              <a:rPr lang="en-US" sz="1800" dirty="0"/>
              <a:t>States must implement compliant rules within 1 year.</a:t>
            </a:r>
          </a:p>
          <a:p>
            <a:pPr marL="571500" lvl="1">
              <a:spcBef>
                <a:spcPts val="0"/>
              </a:spcBef>
              <a:spcAft>
                <a:spcPts val="1200"/>
              </a:spcAft>
              <a:buFont typeface="Arial" panose="020B0604020202020204" pitchFamily="34" charset="0"/>
              <a:buChar char="•"/>
            </a:pPr>
            <a:r>
              <a:rPr lang="en-US" sz="1800" dirty="0"/>
              <a:t>Certification reviewed after ~2.5 years; states can cure deficiencies in 180 days.</a:t>
            </a:r>
          </a:p>
          <a:p>
            <a:pPr marL="285750" indent="-285750">
              <a:spcBef>
                <a:spcPts val="0"/>
              </a:spcBef>
              <a:spcAft>
                <a:spcPts val="1200"/>
              </a:spcAft>
              <a:buFont typeface="Arial" panose="020B0604020202020204" pitchFamily="34" charset="0"/>
              <a:buChar char="•"/>
            </a:pPr>
            <a:r>
              <a:rPr lang="en-US" sz="1800" b="1" dirty="0"/>
              <a:t>Federal Override in “Exigent Circumstances”</a:t>
            </a:r>
          </a:p>
          <a:p>
            <a:pPr marL="571500" lvl="1">
              <a:spcBef>
                <a:spcPts val="0"/>
              </a:spcBef>
              <a:spcAft>
                <a:spcPts val="1200"/>
              </a:spcAft>
              <a:buFont typeface="Arial" panose="020B0604020202020204" pitchFamily="34" charset="0"/>
              <a:buChar char="•"/>
            </a:pPr>
            <a:r>
              <a:rPr lang="en-US" sz="1800" dirty="0"/>
              <a:t>Fed or OCC may step in if state-regulated issuer poses risk.</a:t>
            </a:r>
          </a:p>
          <a:p>
            <a:pPr marL="285750" indent="-285750">
              <a:spcBef>
                <a:spcPts val="0"/>
              </a:spcBef>
              <a:spcAft>
                <a:spcPts val="1200"/>
              </a:spcAft>
              <a:buFont typeface="Arial" panose="020B0604020202020204" pitchFamily="34" charset="0"/>
              <a:buChar char="•"/>
            </a:pPr>
            <a:r>
              <a:rPr lang="en-US" sz="1800" b="1" dirty="0"/>
              <a:t>States May Voluntarily Transfer Oversight to Fed</a:t>
            </a:r>
          </a:p>
          <a:p>
            <a:pPr marL="571500" lvl="1">
              <a:spcBef>
                <a:spcPts val="0"/>
              </a:spcBef>
              <a:spcAft>
                <a:spcPts val="1200"/>
              </a:spcAft>
              <a:buFont typeface="Arial" panose="020B0604020202020204" pitchFamily="34" charset="0"/>
              <a:buChar char="•"/>
            </a:pPr>
            <a:r>
              <a:rPr lang="en-US" sz="1800" dirty="0"/>
              <a:t>Encourages coordination, not conflict.</a:t>
            </a:r>
          </a:p>
          <a:p>
            <a:endParaRPr lang="en-US" dirty="0"/>
          </a:p>
        </p:txBody>
      </p:sp>
    </p:spTree>
    <p:extLst>
      <p:ext uri="{BB962C8B-B14F-4D97-AF65-F5344CB8AC3E}">
        <p14:creationId xmlns:p14="http://schemas.microsoft.com/office/powerpoint/2010/main" val="1615933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16F2-2919-300A-3EEA-7BBF7047B69B}"/>
              </a:ext>
            </a:extLst>
          </p:cNvPr>
          <p:cNvSpPr>
            <a:spLocks noGrp="1"/>
          </p:cNvSpPr>
          <p:nvPr>
            <p:ph type="title"/>
          </p:nvPr>
        </p:nvSpPr>
        <p:spPr/>
        <p:txBody>
          <a:bodyPr/>
          <a:lstStyle/>
          <a:p>
            <a:r>
              <a:rPr lang="en-US" dirty="0">
                <a:latin typeface="+mj-lt"/>
              </a:rPr>
              <a:t>GENIUS Act: Policy Debate</a:t>
            </a:r>
          </a:p>
        </p:txBody>
      </p:sp>
      <p:sp>
        <p:nvSpPr>
          <p:cNvPr id="3" name="Footer Placeholder 2">
            <a:extLst>
              <a:ext uri="{FF2B5EF4-FFF2-40B4-BE49-F238E27FC236}">
                <a16:creationId xmlns:a16="http://schemas.microsoft.com/office/drawing/2014/main" id="{1E0209EF-27D1-9E38-A448-CF7C4EE58C00}"/>
              </a:ext>
            </a:extLst>
          </p:cNvPr>
          <p:cNvSpPr>
            <a:spLocks noGrp="1"/>
          </p:cNvSpPr>
          <p:nvPr>
            <p:ph type="ftr" sz="quarter" idx="10"/>
          </p:nvPr>
        </p:nvSpPr>
        <p:spPr/>
        <p:txBody>
          <a:bodyPr/>
          <a:lstStyle/>
          <a:p>
            <a:r>
              <a:rPr lang="en-US" dirty="0"/>
              <a:t>© 2025  /  Confidential  /  Slide  12</a:t>
            </a:r>
            <a:endParaRPr dirty="0"/>
          </a:p>
        </p:txBody>
      </p:sp>
      <p:sp>
        <p:nvSpPr>
          <p:cNvPr id="4" name="Text Placeholder 3">
            <a:extLst>
              <a:ext uri="{FF2B5EF4-FFF2-40B4-BE49-F238E27FC236}">
                <a16:creationId xmlns:a16="http://schemas.microsoft.com/office/drawing/2014/main" id="{3D2C7C30-704A-6BEB-2386-5D7B45B59255}"/>
              </a:ext>
            </a:extLst>
          </p:cNvPr>
          <p:cNvSpPr>
            <a:spLocks noGrp="1"/>
          </p:cNvSpPr>
          <p:nvPr>
            <p:ph type="body" sz="quarter" idx="11"/>
          </p:nvPr>
        </p:nvSpPr>
        <p:spPr/>
        <p:txBody>
          <a:bodyPr/>
          <a:lstStyle/>
          <a:p>
            <a:pPr marL="285750" indent="-285750">
              <a:spcBef>
                <a:spcPts val="0"/>
              </a:spcBef>
              <a:spcAft>
                <a:spcPts val="800"/>
              </a:spcAft>
              <a:buFont typeface="Arial" panose="020B0604020202020204" pitchFamily="34" charset="0"/>
              <a:buChar char="•"/>
            </a:pPr>
            <a:r>
              <a:rPr lang="en-US" sz="1800" b="1" dirty="0"/>
              <a:t>Banks vs. Nonbanks Debate: Both Allowed</a:t>
            </a:r>
          </a:p>
          <a:p>
            <a:pPr marL="571500" lvl="1">
              <a:spcBef>
                <a:spcPts val="0"/>
              </a:spcBef>
              <a:spcAft>
                <a:spcPts val="800"/>
              </a:spcAft>
              <a:buFont typeface="Arial" panose="020B0604020202020204" pitchFamily="34" charset="0"/>
              <a:buChar char="•"/>
            </a:pPr>
            <a:r>
              <a:rPr lang="en-US" sz="1800" dirty="0"/>
              <a:t>Nonbank entities can issue stablecoins via OCC charter.</a:t>
            </a:r>
          </a:p>
          <a:p>
            <a:pPr marL="571500" lvl="1">
              <a:spcBef>
                <a:spcPts val="0"/>
              </a:spcBef>
              <a:spcAft>
                <a:spcPts val="800"/>
              </a:spcAft>
              <a:buFont typeface="Arial" panose="020B0604020202020204" pitchFamily="34" charset="0"/>
              <a:buChar char="•"/>
            </a:pPr>
            <a:r>
              <a:rPr lang="en-US" sz="1800" dirty="0"/>
              <a:t>Critics argued that this lets Big Tech issue private money; proponents say it fosters innovation.</a:t>
            </a:r>
          </a:p>
          <a:p>
            <a:pPr marL="285750" indent="-285750">
              <a:spcBef>
                <a:spcPts val="0"/>
              </a:spcBef>
              <a:spcAft>
                <a:spcPts val="800"/>
              </a:spcAft>
              <a:buFont typeface="Arial" panose="020B0604020202020204" pitchFamily="34" charset="0"/>
              <a:buChar char="•"/>
            </a:pPr>
            <a:r>
              <a:rPr lang="en-US" sz="1800" b="1" dirty="0"/>
              <a:t>State vs. Federal Oversight: Tiered System</a:t>
            </a:r>
          </a:p>
          <a:p>
            <a:pPr marL="571500" lvl="1">
              <a:spcBef>
                <a:spcPts val="0"/>
              </a:spcBef>
              <a:spcAft>
                <a:spcPts val="800"/>
              </a:spcAft>
              <a:buFont typeface="Arial" panose="020B0604020202020204" pitchFamily="34" charset="0"/>
              <a:buChar char="•"/>
            </a:pPr>
            <a:r>
              <a:rPr lang="en-US" sz="1800" dirty="0"/>
              <a:t>Federal control over systemic issuers (over $10B); others may operate under “substantially similar” state regimes.</a:t>
            </a:r>
          </a:p>
          <a:p>
            <a:pPr marL="571500" lvl="1">
              <a:spcBef>
                <a:spcPts val="0"/>
              </a:spcBef>
              <a:spcAft>
                <a:spcPts val="800"/>
              </a:spcAft>
              <a:buFont typeface="Arial" panose="020B0604020202020204" pitchFamily="34" charset="0"/>
              <a:buChar char="•"/>
            </a:pPr>
            <a:r>
              <a:rPr lang="en-US" sz="1800" dirty="0"/>
              <a:t>Treasury-led certification process for states reflects a compromise, not full preemption.</a:t>
            </a:r>
            <a:endParaRPr lang="en-US" sz="1800" dirty="0">
              <a:solidFill>
                <a:srgbClr val="FF0000"/>
              </a:solidFill>
            </a:endParaRPr>
          </a:p>
          <a:p>
            <a:pPr marL="285750" indent="-285750">
              <a:spcBef>
                <a:spcPts val="0"/>
              </a:spcBef>
              <a:spcAft>
                <a:spcPts val="800"/>
              </a:spcAft>
              <a:buFont typeface="Arial" panose="020B0604020202020204" pitchFamily="34" charset="0"/>
              <a:buChar char="•"/>
            </a:pPr>
            <a:r>
              <a:rPr lang="en-US" sz="1800" b="1" dirty="0"/>
              <a:t>“Shot Clock” for Application Decisions</a:t>
            </a:r>
          </a:p>
          <a:p>
            <a:pPr marL="571500" lvl="1">
              <a:spcBef>
                <a:spcPts val="0"/>
              </a:spcBef>
              <a:spcAft>
                <a:spcPts val="800"/>
              </a:spcAft>
              <a:buFont typeface="Arial" panose="020B0604020202020204" pitchFamily="34" charset="0"/>
              <a:buChar char="•"/>
            </a:pPr>
            <a:r>
              <a:rPr lang="en-US" sz="1800" dirty="0"/>
              <a:t>If a regulator doesn’t act on a licensing application in 120 days → deemed approved.</a:t>
            </a:r>
          </a:p>
          <a:p>
            <a:pPr marL="571500" lvl="1">
              <a:spcBef>
                <a:spcPts val="0"/>
              </a:spcBef>
              <a:spcAft>
                <a:spcPts val="800"/>
              </a:spcAft>
              <a:buFont typeface="Arial" panose="020B0604020202020204" pitchFamily="34" charset="0"/>
              <a:buChar char="•"/>
            </a:pPr>
            <a:r>
              <a:rPr lang="en-US" sz="1800" dirty="0"/>
              <a:t>Strong accountability measure to prevent bureaucratic delays.</a:t>
            </a:r>
          </a:p>
          <a:p>
            <a:endParaRPr lang="en-US" dirty="0"/>
          </a:p>
        </p:txBody>
      </p:sp>
    </p:spTree>
    <p:extLst>
      <p:ext uri="{BB962C8B-B14F-4D97-AF65-F5344CB8AC3E}">
        <p14:creationId xmlns:p14="http://schemas.microsoft.com/office/powerpoint/2010/main" val="135459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166042-98BC-4E5C-B8A0-193077FA2AA2}"/>
              </a:ext>
            </a:extLst>
          </p:cNvPr>
          <p:cNvSpPr>
            <a:spLocks noGrp="1"/>
          </p:cNvSpPr>
          <p:nvPr>
            <p:ph type="ctrTitle"/>
          </p:nvPr>
        </p:nvSpPr>
        <p:spPr>
          <a:xfrm>
            <a:off x="1531059" y="1244104"/>
            <a:ext cx="9144000" cy="1854696"/>
          </a:xfrm>
        </p:spPr>
        <p:txBody>
          <a:bodyPr anchor="ctr"/>
          <a:lstStyle/>
          <a:p>
            <a:r>
              <a:rPr lang="en-US" sz="3600" dirty="0"/>
              <a:t>Building the Compliance Playbook</a:t>
            </a:r>
          </a:p>
        </p:txBody>
      </p:sp>
    </p:spTree>
    <p:extLst>
      <p:ext uri="{BB962C8B-B14F-4D97-AF65-F5344CB8AC3E}">
        <p14:creationId xmlns:p14="http://schemas.microsoft.com/office/powerpoint/2010/main" val="3940550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DDD1-DA19-44F3-B805-CAC44EC1025B}"/>
              </a:ext>
            </a:extLst>
          </p:cNvPr>
          <p:cNvSpPr>
            <a:spLocks noGrp="1"/>
          </p:cNvSpPr>
          <p:nvPr>
            <p:ph type="title"/>
          </p:nvPr>
        </p:nvSpPr>
        <p:spPr/>
        <p:txBody>
          <a:bodyPr>
            <a:normAutofit/>
          </a:bodyPr>
          <a:lstStyle/>
          <a:p>
            <a:r>
              <a:rPr lang="en-US" dirty="0">
                <a:solidFill>
                  <a:srgbClr val="031D3D"/>
                </a:solidFill>
              </a:rPr>
              <a:t>Regulatory Structures </a:t>
            </a:r>
            <a:endParaRPr lang="en-US" sz="3200" dirty="0"/>
          </a:p>
        </p:txBody>
      </p:sp>
      <p:sp>
        <p:nvSpPr>
          <p:cNvPr id="6" name="Footer Placeholder 2">
            <a:extLst>
              <a:ext uri="{FF2B5EF4-FFF2-40B4-BE49-F238E27FC236}">
                <a16:creationId xmlns:a16="http://schemas.microsoft.com/office/drawing/2014/main" id="{BC82825E-4BE8-4C1C-81CC-719DE9B3F608}"/>
              </a:ext>
            </a:extLst>
          </p:cNvPr>
          <p:cNvSpPr>
            <a:spLocks noGrp="1"/>
          </p:cNvSpPr>
          <p:nvPr>
            <p:ph type="ftr" sz="quarter" idx="10"/>
          </p:nvPr>
        </p:nvSpPr>
        <p:spPr/>
        <p:txBody>
          <a:bodyPr/>
          <a:lstStyle/>
          <a:p>
            <a:pPr algn="ctr"/>
            <a:r>
              <a:rPr lang="en-US" dirty="0"/>
              <a:t>© 2025  /  Confidential  /  Slide  14</a:t>
            </a:r>
            <a:endParaRPr dirty="0"/>
          </a:p>
        </p:txBody>
      </p:sp>
      <p:sp>
        <p:nvSpPr>
          <p:cNvPr id="4" name="Text Placeholder 3">
            <a:extLst>
              <a:ext uri="{FF2B5EF4-FFF2-40B4-BE49-F238E27FC236}">
                <a16:creationId xmlns:a16="http://schemas.microsoft.com/office/drawing/2014/main" id="{C05E04A0-7646-4F6F-B9BC-B5A52BC8B7B5}"/>
              </a:ext>
            </a:extLst>
          </p:cNvPr>
          <p:cNvSpPr>
            <a:spLocks noGrp="1"/>
          </p:cNvSpPr>
          <p:nvPr>
            <p:ph type="body" sz="quarter" idx="11"/>
          </p:nvPr>
        </p:nvSpPr>
        <p:spPr/>
        <p:txBody>
          <a:bodyPr/>
          <a:lstStyle/>
          <a:p>
            <a:pPr marL="342900" lvl="0" indent="-342900">
              <a:spcBef>
                <a:spcPts val="0"/>
              </a:spcBef>
              <a:spcAft>
                <a:spcPts val="1800"/>
              </a:spcAft>
              <a:buFont typeface="Arial" panose="020B0604020202020204" pitchFamily="34" charset="0"/>
              <a:buChar char="•"/>
            </a:pPr>
            <a:r>
              <a:rPr lang="en-US" sz="2000" dirty="0">
                <a:solidFill>
                  <a:srgbClr val="031D3D"/>
                </a:solidFill>
              </a:rPr>
              <a:t>Federal AML and State Money Transmission Laws</a:t>
            </a:r>
          </a:p>
          <a:p>
            <a:pPr marL="342900" lvl="0" indent="-342900">
              <a:spcBef>
                <a:spcPts val="0"/>
              </a:spcBef>
              <a:spcAft>
                <a:spcPts val="1800"/>
              </a:spcAft>
              <a:buFont typeface="Arial" panose="020B0604020202020204" pitchFamily="34" charset="0"/>
              <a:buChar char="•"/>
            </a:pPr>
            <a:r>
              <a:rPr lang="en-US" sz="2000" dirty="0">
                <a:solidFill>
                  <a:srgbClr val="031D3D"/>
                </a:solidFill>
              </a:rPr>
              <a:t>Sanctions Compliance (OFAC)</a:t>
            </a:r>
          </a:p>
          <a:p>
            <a:pPr marL="342900" lvl="0" indent="-342900">
              <a:spcBef>
                <a:spcPts val="0"/>
              </a:spcBef>
              <a:spcAft>
                <a:spcPts val="1800"/>
              </a:spcAft>
              <a:buFont typeface="Arial" panose="020B0604020202020204" pitchFamily="34" charset="0"/>
              <a:buChar char="•"/>
            </a:pPr>
            <a:r>
              <a:rPr lang="en-US" sz="2000" dirty="0">
                <a:solidFill>
                  <a:srgbClr val="031D3D"/>
                </a:solidFill>
              </a:rPr>
              <a:t>Securities (SEC) </a:t>
            </a:r>
          </a:p>
          <a:p>
            <a:pPr marL="342900" lvl="0" indent="-342900">
              <a:spcBef>
                <a:spcPts val="0"/>
              </a:spcBef>
              <a:spcAft>
                <a:spcPts val="1800"/>
              </a:spcAft>
              <a:buFont typeface="Arial" panose="020B0604020202020204" pitchFamily="34" charset="0"/>
              <a:buChar char="•"/>
            </a:pPr>
            <a:r>
              <a:rPr lang="en-US" sz="2000" dirty="0">
                <a:solidFill>
                  <a:srgbClr val="031D3D"/>
                </a:solidFill>
              </a:rPr>
              <a:t>Commodities/Derivatives  (CFTC)</a:t>
            </a:r>
          </a:p>
          <a:p>
            <a:pPr marL="342900" lvl="0" indent="-342900">
              <a:spcBef>
                <a:spcPts val="0"/>
              </a:spcBef>
              <a:spcAft>
                <a:spcPts val="1800"/>
              </a:spcAft>
              <a:buFont typeface="Arial" panose="020B0604020202020204" pitchFamily="34" charset="0"/>
              <a:buChar char="•"/>
            </a:pPr>
            <a:r>
              <a:rPr lang="en-US" sz="2000" dirty="0">
                <a:solidFill>
                  <a:srgbClr val="031D3D"/>
                </a:solidFill>
              </a:rPr>
              <a:t>Banking (OCC, FDIC, Fed)</a:t>
            </a:r>
          </a:p>
          <a:p>
            <a:pPr marL="342900" lvl="0" indent="-342900">
              <a:spcBef>
                <a:spcPts val="0"/>
              </a:spcBef>
              <a:spcAft>
                <a:spcPts val="1800"/>
              </a:spcAft>
              <a:buFont typeface="Arial" panose="020B0604020202020204" pitchFamily="34" charset="0"/>
              <a:buChar char="•"/>
            </a:pPr>
            <a:r>
              <a:rPr lang="en-US" sz="2000" dirty="0">
                <a:solidFill>
                  <a:srgbClr val="031D3D"/>
                </a:solidFill>
              </a:rPr>
              <a:t>Unclaimed Property </a:t>
            </a:r>
          </a:p>
          <a:p>
            <a:pPr marL="342900" lvl="0" indent="-342900">
              <a:spcBef>
                <a:spcPts val="0"/>
              </a:spcBef>
              <a:spcAft>
                <a:spcPts val="1800"/>
              </a:spcAft>
              <a:buFont typeface="Arial" panose="020B0604020202020204" pitchFamily="34" charset="0"/>
              <a:buChar char="•"/>
            </a:pPr>
            <a:r>
              <a:rPr lang="en-US" sz="2000" dirty="0">
                <a:solidFill>
                  <a:srgbClr val="031D3D"/>
                </a:solidFill>
              </a:rPr>
              <a:t>Advertising and Consumer Protection</a:t>
            </a:r>
          </a:p>
          <a:p>
            <a:endParaRPr lang="en-US" dirty="0"/>
          </a:p>
        </p:txBody>
      </p:sp>
    </p:spTree>
    <p:extLst>
      <p:ext uri="{BB962C8B-B14F-4D97-AF65-F5344CB8AC3E}">
        <p14:creationId xmlns:p14="http://schemas.microsoft.com/office/powerpoint/2010/main" val="1710227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8C818-8787-3A65-5A8A-1F4CC65C37B7}"/>
              </a:ext>
            </a:extLst>
          </p:cNvPr>
          <p:cNvSpPr>
            <a:spLocks noGrp="1"/>
          </p:cNvSpPr>
          <p:nvPr>
            <p:ph type="title"/>
          </p:nvPr>
        </p:nvSpPr>
        <p:spPr/>
        <p:txBody>
          <a:bodyPr/>
          <a:lstStyle/>
          <a:p>
            <a:r>
              <a:rPr lang="en-US" dirty="0"/>
              <a:t>What Regulators Expect: </a:t>
            </a:r>
            <a:br>
              <a:rPr lang="en-US" dirty="0"/>
            </a:br>
            <a:r>
              <a:rPr lang="en-US" sz="2400" dirty="0"/>
              <a:t>Industry Standards and Supervision</a:t>
            </a:r>
            <a:endParaRPr lang="en-US" dirty="0"/>
          </a:p>
        </p:txBody>
      </p:sp>
      <p:sp>
        <p:nvSpPr>
          <p:cNvPr id="3" name="Footer Placeholder 2">
            <a:extLst>
              <a:ext uri="{FF2B5EF4-FFF2-40B4-BE49-F238E27FC236}">
                <a16:creationId xmlns:a16="http://schemas.microsoft.com/office/drawing/2014/main" id="{3CB98B5A-1871-D4EF-0E61-B66C01ED7B5F}"/>
              </a:ext>
            </a:extLst>
          </p:cNvPr>
          <p:cNvSpPr>
            <a:spLocks noGrp="1"/>
          </p:cNvSpPr>
          <p:nvPr>
            <p:ph type="ftr" sz="quarter" idx="10"/>
          </p:nvPr>
        </p:nvSpPr>
        <p:spPr/>
        <p:txBody>
          <a:bodyPr/>
          <a:lstStyle/>
          <a:p>
            <a:r>
              <a:rPr lang="en-US" dirty="0"/>
              <a:t>© 2025  /  Confidential  /  Slide  15</a:t>
            </a:r>
            <a:endParaRPr dirty="0"/>
          </a:p>
        </p:txBody>
      </p:sp>
      <p:sp>
        <p:nvSpPr>
          <p:cNvPr id="4" name="Text Placeholder 3">
            <a:extLst>
              <a:ext uri="{FF2B5EF4-FFF2-40B4-BE49-F238E27FC236}">
                <a16:creationId xmlns:a16="http://schemas.microsoft.com/office/drawing/2014/main" id="{26437391-6B41-1182-9D43-A2C446419B55}"/>
              </a:ext>
            </a:extLst>
          </p:cNvPr>
          <p:cNvSpPr>
            <a:spLocks noGrp="1"/>
          </p:cNvSpPr>
          <p:nvPr>
            <p:ph type="body" sz="quarter" idx="11"/>
          </p:nvPr>
        </p:nvSpPr>
        <p:spPr>
          <a:xfrm>
            <a:off x="1524000" y="1333500"/>
            <a:ext cx="9690340" cy="4381500"/>
          </a:xfrm>
        </p:spPr>
        <p:txBody>
          <a:bodyPr/>
          <a:lstStyle/>
          <a:p>
            <a:pPr marL="0" marR="0">
              <a:lnSpc>
                <a:spcPct val="107000"/>
              </a:lnSpc>
              <a:spcBef>
                <a:spcPts val="0"/>
              </a:spcBef>
              <a:spcAft>
                <a:spcPts val="600"/>
              </a:spcAft>
            </a:pPr>
            <a:r>
              <a:rPr lang="en-US" sz="2000" b="1" dirty="0">
                <a:effectLst/>
                <a:latin typeface="+mn-lt"/>
                <a:ea typeface="Calibri" panose="020F0502020204030204" pitchFamily="34" charset="0"/>
                <a:cs typeface="Times New Roman" panose="02020603050405020304" pitchFamily="18" charset="0"/>
              </a:rPr>
              <a:t>Supervisory Expectations</a:t>
            </a:r>
            <a:endParaRPr lang="en-US" sz="2000" dirty="0">
              <a:effectLst/>
              <a:latin typeface="+mn-lt"/>
              <a:ea typeface="Calibri" panose="020F0502020204030204" pitchFamily="34" charset="0"/>
              <a:cs typeface="Times New Roman" panose="02020603050405020304" pitchFamily="18" charset="0"/>
            </a:endParaRPr>
          </a:p>
          <a:p>
            <a:pPr marL="34290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ffectLst/>
                <a:latin typeface="+mn-lt"/>
                <a:ea typeface="Calibri" panose="020F0502020204030204" pitchFamily="34" charset="0"/>
                <a:cs typeface="Times New Roman" panose="02020603050405020304" pitchFamily="18" charset="0"/>
              </a:rPr>
              <a:t>Risk Management Frameworks</a:t>
            </a:r>
            <a:r>
              <a:rPr lang="en-US" sz="2000" dirty="0">
                <a:effectLst/>
                <a:latin typeface="+mn-lt"/>
                <a:ea typeface="Calibri" panose="020F0502020204030204" pitchFamily="34" charset="0"/>
                <a:cs typeface="Times New Roman" panose="02020603050405020304" pitchFamily="18" charset="0"/>
              </a:rPr>
              <a:t>: </a:t>
            </a:r>
            <a:r>
              <a:rPr lang="en-US" sz="2000" dirty="0"/>
              <a:t>PPSIs</a:t>
            </a:r>
            <a:r>
              <a:rPr lang="en-US" sz="2000" dirty="0">
                <a:effectLst/>
                <a:latin typeface="+mn-lt"/>
                <a:ea typeface="Calibri" panose="020F0502020204030204" pitchFamily="34" charset="0"/>
                <a:cs typeface="Times New Roman" panose="02020603050405020304" pitchFamily="18" charset="0"/>
              </a:rPr>
              <a:t> and DASPs must integrate crypto activities into their enterprise-wide risk management, audit, and compliance programs. This means crypto activities should not be siloed or treated as exceptions.</a:t>
            </a:r>
          </a:p>
          <a:p>
            <a:pPr marL="34290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ffectLst/>
                <a:latin typeface="+mn-lt"/>
                <a:ea typeface="Calibri" panose="020F0502020204030204" pitchFamily="34" charset="0"/>
                <a:cs typeface="Times New Roman" panose="02020603050405020304" pitchFamily="18" charset="0"/>
              </a:rPr>
              <a:t>Technology and Expertise</a:t>
            </a:r>
            <a:r>
              <a:rPr lang="en-US" sz="2000" dirty="0">
                <a:effectLst/>
                <a:latin typeface="+mn-lt"/>
                <a:ea typeface="Calibri" panose="020F0502020204030204" pitchFamily="34" charset="0"/>
                <a:cs typeface="Times New Roman" panose="02020603050405020304" pitchFamily="18" charset="0"/>
              </a:rPr>
              <a:t>: Supervisors expect </a:t>
            </a:r>
            <a:r>
              <a:rPr lang="en-US" sz="2000" dirty="0"/>
              <a:t>PPSIs</a:t>
            </a:r>
            <a:r>
              <a:rPr lang="en-US" sz="2000" dirty="0">
                <a:effectLst/>
                <a:latin typeface="+mn-lt"/>
                <a:ea typeface="Calibri" panose="020F0502020204030204" pitchFamily="34" charset="0"/>
                <a:cs typeface="Times New Roman" panose="02020603050405020304" pitchFamily="18" charset="0"/>
              </a:rPr>
              <a:t> and DASPs to build or access sufficient expertise to manage blockchain-related risks, rather than simply relying on vendors.</a:t>
            </a:r>
          </a:p>
          <a:p>
            <a:pPr marL="342900" marR="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ffectLst/>
                <a:latin typeface="+mn-lt"/>
                <a:ea typeface="Calibri" panose="020F0502020204030204" pitchFamily="34" charset="0"/>
                <a:cs typeface="Times New Roman" panose="02020603050405020304" pitchFamily="18" charset="0"/>
              </a:rPr>
              <a:t>Ongoing Examination Focus Areas</a:t>
            </a:r>
            <a:r>
              <a:rPr lang="en-US" sz="2000" dirty="0">
                <a:effectLst/>
                <a:latin typeface="+mn-lt"/>
                <a:ea typeface="Calibri" panose="020F0502020204030204" pitchFamily="34" charset="0"/>
                <a:cs typeface="Times New Roman" panose="02020603050405020304" pitchFamily="18" charset="0"/>
              </a:rPr>
              <a:t>:</a:t>
            </a:r>
          </a:p>
          <a:p>
            <a:pPr marL="742950" marR="0" lvl="1" indent="-285750">
              <a:lnSpc>
                <a:spcPct val="107000"/>
              </a:lnSpc>
              <a:spcBef>
                <a:spcPts val="0"/>
              </a:spcBef>
              <a:spcAft>
                <a:spcPts val="600"/>
              </a:spcAft>
              <a:buSzPct val="100000"/>
              <a:buFont typeface="Arial" panose="020B0604020202020204" pitchFamily="34" charset="0"/>
              <a:buChar char="•"/>
              <a:tabLst>
                <a:tab pos="914400" algn="l"/>
              </a:tabLst>
            </a:pPr>
            <a:r>
              <a:rPr lang="en-US" sz="2000" dirty="0">
                <a:effectLst/>
                <a:latin typeface="+mn-lt"/>
                <a:ea typeface="Calibri" panose="020F0502020204030204" pitchFamily="34" charset="0"/>
                <a:cs typeface="Times New Roman" panose="02020603050405020304" pitchFamily="18" charset="0"/>
              </a:rPr>
              <a:t>Risk governance, including board oversight of crypto activities </a:t>
            </a:r>
          </a:p>
          <a:p>
            <a:pPr marL="742950" marR="0" lvl="1" indent="-285750">
              <a:lnSpc>
                <a:spcPct val="107000"/>
              </a:lnSpc>
              <a:spcBef>
                <a:spcPts val="0"/>
              </a:spcBef>
              <a:spcAft>
                <a:spcPts val="600"/>
              </a:spcAft>
              <a:buSzPct val="100000"/>
              <a:buFont typeface="Arial" panose="020B0604020202020204" pitchFamily="34" charset="0"/>
              <a:buChar char="•"/>
              <a:tabLst>
                <a:tab pos="914400" algn="l"/>
              </a:tabLst>
            </a:pPr>
            <a:r>
              <a:rPr lang="en-US" sz="2000" dirty="0">
                <a:effectLst/>
                <a:latin typeface="+mn-lt"/>
                <a:ea typeface="Calibri" panose="020F0502020204030204" pitchFamily="34" charset="0"/>
                <a:cs typeface="Times New Roman" panose="02020603050405020304" pitchFamily="18" charset="0"/>
              </a:rPr>
              <a:t>Internal controls and audit trails for crypto transactions</a:t>
            </a:r>
          </a:p>
          <a:p>
            <a:pPr marL="742950" marR="0" lvl="1" indent="-285750">
              <a:lnSpc>
                <a:spcPct val="107000"/>
              </a:lnSpc>
              <a:spcBef>
                <a:spcPts val="0"/>
              </a:spcBef>
              <a:spcAft>
                <a:spcPts val="600"/>
              </a:spcAft>
              <a:buSzPct val="100000"/>
              <a:buFont typeface="Arial" panose="020B0604020202020204" pitchFamily="34" charset="0"/>
              <a:buChar char="•"/>
              <a:tabLst>
                <a:tab pos="914400" algn="l"/>
              </a:tabLst>
            </a:pPr>
            <a:r>
              <a:rPr lang="en-US" sz="2000" dirty="0">
                <a:effectLst/>
                <a:latin typeface="+mn-lt"/>
                <a:ea typeface="Calibri" panose="020F0502020204030204" pitchFamily="34" charset="0"/>
                <a:cs typeface="Times New Roman" panose="02020603050405020304" pitchFamily="18" charset="0"/>
              </a:rPr>
              <a:t>Compliance with evolving regulatory guidance (OCC, FDIC, Fed, FinCEN, SEC)</a:t>
            </a:r>
          </a:p>
        </p:txBody>
      </p:sp>
    </p:spTree>
    <p:extLst>
      <p:ext uri="{BB962C8B-B14F-4D97-AF65-F5344CB8AC3E}">
        <p14:creationId xmlns:p14="http://schemas.microsoft.com/office/powerpoint/2010/main" val="177797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C609A-557E-1D40-B866-AA567AACD7F7}"/>
              </a:ext>
            </a:extLst>
          </p:cNvPr>
          <p:cNvSpPr>
            <a:spLocks noGrp="1"/>
          </p:cNvSpPr>
          <p:nvPr>
            <p:ph type="title"/>
          </p:nvPr>
        </p:nvSpPr>
        <p:spPr/>
        <p:txBody>
          <a:bodyPr/>
          <a:lstStyle/>
          <a:p>
            <a:r>
              <a:rPr lang="en-US" dirty="0"/>
              <a:t>What Regulators Expect:</a:t>
            </a:r>
            <a:br>
              <a:rPr lang="en-US" dirty="0"/>
            </a:br>
            <a:r>
              <a:rPr lang="en-US" sz="2400" dirty="0"/>
              <a:t>Controls in Production</a:t>
            </a:r>
            <a:endParaRPr lang="en-US" dirty="0"/>
          </a:p>
        </p:txBody>
      </p:sp>
      <p:sp>
        <p:nvSpPr>
          <p:cNvPr id="3" name="Footer Placeholder 2">
            <a:extLst>
              <a:ext uri="{FF2B5EF4-FFF2-40B4-BE49-F238E27FC236}">
                <a16:creationId xmlns:a16="http://schemas.microsoft.com/office/drawing/2014/main" id="{4D0E4DBF-8686-70D1-7C80-743956DE2528}"/>
              </a:ext>
            </a:extLst>
          </p:cNvPr>
          <p:cNvSpPr>
            <a:spLocks noGrp="1"/>
          </p:cNvSpPr>
          <p:nvPr>
            <p:ph type="ftr" sz="quarter" idx="10"/>
          </p:nvPr>
        </p:nvSpPr>
        <p:spPr/>
        <p:txBody>
          <a:bodyPr/>
          <a:lstStyle/>
          <a:p>
            <a:r>
              <a:rPr lang="en-US" dirty="0"/>
              <a:t>© 2025  /  Confidential  /  Slide  16</a:t>
            </a:r>
            <a:endParaRPr dirty="0"/>
          </a:p>
        </p:txBody>
      </p:sp>
      <p:sp>
        <p:nvSpPr>
          <p:cNvPr id="4" name="Text Placeholder 3">
            <a:extLst>
              <a:ext uri="{FF2B5EF4-FFF2-40B4-BE49-F238E27FC236}">
                <a16:creationId xmlns:a16="http://schemas.microsoft.com/office/drawing/2014/main" id="{79C45CF1-BEBD-7121-F52F-CD5A3B912D37}"/>
              </a:ext>
            </a:extLst>
          </p:cNvPr>
          <p:cNvSpPr>
            <a:spLocks noGrp="1"/>
          </p:cNvSpPr>
          <p:nvPr>
            <p:ph type="body" sz="quarter" idx="11"/>
          </p:nvPr>
        </p:nvSpPr>
        <p:spPr>
          <a:xfrm>
            <a:off x="1514679" y="1346583"/>
            <a:ext cx="9144000" cy="4681783"/>
          </a:xfrm>
        </p:spPr>
        <p:txBody>
          <a:bodyPr/>
          <a:lstStyle/>
          <a:p>
            <a:pPr marL="285750" indent="-285750">
              <a:spcBef>
                <a:spcPts val="0"/>
              </a:spcBef>
              <a:spcAft>
                <a:spcPts val="1200"/>
              </a:spcAft>
              <a:buFont typeface="Arial" panose="020B0604020202020204" pitchFamily="34" charset="0"/>
              <a:buChar char="•"/>
            </a:pPr>
            <a:r>
              <a:rPr lang="en-US" sz="2000" b="1" dirty="0"/>
              <a:t>Safety and Soundness: </a:t>
            </a:r>
            <a:r>
              <a:rPr lang="en-US" sz="2000" dirty="0"/>
              <a:t>PPSIs</a:t>
            </a:r>
            <a:r>
              <a:rPr lang="en-US" sz="2000" dirty="0">
                <a:ea typeface="Calibri" panose="020F0502020204030204" pitchFamily="34" charset="0"/>
                <a:cs typeface="Times New Roman" panose="02020603050405020304" pitchFamily="18" charset="0"/>
              </a:rPr>
              <a:t> and DASPs</a:t>
            </a:r>
            <a:r>
              <a:rPr lang="en-US" sz="2000" dirty="0"/>
              <a:t> must ensure crypto activities do not jeopardize capital, liquidity, or operational resilience, including maintaining and safeguarding appropriate liquidity buffers (e.g., for stablecoin reserves) and balancing operation risks (e.g., prudent balance sheet exposure). </a:t>
            </a:r>
          </a:p>
          <a:p>
            <a:pPr marL="285750" indent="-285750">
              <a:spcBef>
                <a:spcPts val="0"/>
              </a:spcBef>
              <a:spcAft>
                <a:spcPts val="1200"/>
              </a:spcAft>
              <a:buFont typeface="Arial" panose="020B0604020202020204" pitchFamily="34" charset="0"/>
              <a:buChar char="•"/>
            </a:pPr>
            <a:r>
              <a:rPr lang="en-US" sz="2000" b="1" dirty="0"/>
              <a:t>Monitoring and Testing: </a:t>
            </a:r>
            <a:r>
              <a:rPr lang="en-US" sz="2000" dirty="0"/>
              <a:t>Full compliance with Bank Secrecy Act (BSA), anti-money laundering (AML), and sanctions laws applies. PPSIs</a:t>
            </a:r>
            <a:r>
              <a:rPr lang="en-US" sz="2000" dirty="0">
                <a:ea typeface="Calibri" panose="020F0502020204030204" pitchFamily="34" charset="0"/>
                <a:cs typeface="Times New Roman" panose="02020603050405020304" pitchFamily="18" charset="0"/>
              </a:rPr>
              <a:t> and DASPs</a:t>
            </a:r>
            <a:r>
              <a:rPr lang="en-US" sz="2000" dirty="0"/>
              <a:t> must implement crypto-specific transaction monitoring, customer due diligence, and suspicious activity reporting.</a:t>
            </a:r>
          </a:p>
          <a:p>
            <a:pPr marL="285750" indent="-285750">
              <a:spcBef>
                <a:spcPts val="0"/>
              </a:spcBef>
              <a:spcAft>
                <a:spcPts val="1200"/>
              </a:spcAft>
              <a:buFont typeface="Arial" panose="020B0604020202020204" pitchFamily="34" charset="0"/>
              <a:buChar char="•"/>
            </a:pPr>
            <a:r>
              <a:rPr lang="en-US" sz="2000" b="1" dirty="0"/>
              <a:t>Third-Party Risk Management (TPRM): </a:t>
            </a:r>
            <a:r>
              <a:rPr lang="en-US" sz="2000" dirty="0"/>
              <a:t>PPSIs</a:t>
            </a:r>
            <a:r>
              <a:rPr lang="en-US" sz="2000" dirty="0">
                <a:ea typeface="Calibri" panose="020F0502020204030204" pitchFamily="34" charset="0"/>
                <a:cs typeface="Times New Roman" panose="02020603050405020304" pitchFamily="18" charset="0"/>
              </a:rPr>
              <a:t> and DASPs</a:t>
            </a:r>
            <a:r>
              <a:rPr lang="en-US" sz="2000" dirty="0"/>
              <a:t> using </a:t>
            </a:r>
            <a:r>
              <a:rPr lang="en-US" sz="2000" dirty="0" err="1"/>
              <a:t>fintechs</a:t>
            </a:r>
            <a:r>
              <a:rPr lang="en-US" sz="2000" dirty="0"/>
              <a:t> or vendors for custody, payments, or execution must follow robust TPRM frameworks (e.g., OCC Bulletin 2023-15), including vendor diligence, contractual safeguards, and oversight.</a:t>
            </a:r>
          </a:p>
          <a:p>
            <a:pPr marL="285750" indent="-285750">
              <a:spcBef>
                <a:spcPts val="0"/>
              </a:spcBef>
              <a:spcAft>
                <a:spcPts val="1800"/>
              </a:spcAft>
              <a:buFont typeface="Arial" panose="020B0604020202020204" pitchFamily="34" charset="0"/>
              <a:buChar char="•"/>
            </a:pPr>
            <a:endParaRPr lang="en-US" dirty="0"/>
          </a:p>
          <a:p>
            <a:pPr marL="285750" indent="-285750">
              <a:spcBef>
                <a:spcPts val="0"/>
              </a:spcBef>
              <a:spcAft>
                <a:spcPts val="1800"/>
              </a:spcAft>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62199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59279-1744-AFEF-7857-959AAE51BC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CC5781-926B-7348-F93B-7CD242DD5B95}"/>
              </a:ext>
            </a:extLst>
          </p:cNvPr>
          <p:cNvSpPr>
            <a:spLocks noGrp="1"/>
          </p:cNvSpPr>
          <p:nvPr>
            <p:ph type="title"/>
          </p:nvPr>
        </p:nvSpPr>
        <p:spPr/>
        <p:txBody>
          <a:bodyPr/>
          <a:lstStyle/>
          <a:p>
            <a:r>
              <a:rPr lang="en-US" dirty="0"/>
              <a:t>What Regulators Expect:</a:t>
            </a:r>
            <a:br>
              <a:rPr lang="en-US" dirty="0"/>
            </a:br>
            <a:r>
              <a:rPr lang="en-US" sz="2400" dirty="0"/>
              <a:t>Controls in Production (Cont.)</a:t>
            </a:r>
            <a:endParaRPr lang="en-US" dirty="0"/>
          </a:p>
        </p:txBody>
      </p:sp>
      <p:sp>
        <p:nvSpPr>
          <p:cNvPr id="3" name="Footer Placeholder 2">
            <a:extLst>
              <a:ext uri="{FF2B5EF4-FFF2-40B4-BE49-F238E27FC236}">
                <a16:creationId xmlns:a16="http://schemas.microsoft.com/office/drawing/2014/main" id="{AA071323-057C-51F6-847B-8E74BA3DEA45}"/>
              </a:ext>
            </a:extLst>
          </p:cNvPr>
          <p:cNvSpPr>
            <a:spLocks noGrp="1"/>
          </p:cNvSpPr>
          <p:nvPr>
            <p:ph type="ftr" sz="quarter" idx="10"/>
          </p:nvPr>
        </p:nvSpPr>
        <p:spPr/>
        <p:txBody>
          <a:bodyPr/>
          <a:lstStyle/>
          <a:p>
            <a:r>
              <a:rPr lang="en-US" dirty="0"/>
              <a:t>© 2025  /  Confidential  /  Slide  17</a:t>
            </a:r>
            <a:endParaRPr dirty="0"/>
          </a:p>
        </p:txBody>
      </p:sp>
      <p:sp>
        <p:nvSpPr>
          <p:cNvPr id="4" name="Text Placeholder 3">
            <a:extLst>
              <a:ext uri="{FF2B5EF4-FFF2-40B4-BE49-F238E27FC236}">
                <a16:creationId xmlns:a16="http://schemas.microsoft.com/office/drawing/2014/main" id="{211DB32B-3303-F504-4BF0-4D4433E7C634}"/>
              </a:ext>
            </a:extLst>
          </p:cNvPr>
          <p:cNvSpPr>
            <a:spLocks noGrp="1"/>
          </p:cNvSpPr>
          <p:nvPr>
            <p:ph type="body" sz="quarter" idx="11"/>
          </p:nvPr>
        </p:nvSpPr>
        <p:spPr>
          <a:xfrm>
            <a:off x="1394603" y="1229622"/>
            <a:ext cx="9144000" cy="4681783"/>
          </a:xfrm>
        </p:spPr>
        <p:txBody>
          <a:bodyPr/>
          <a:lstStyle/>
          <a:p>
            <a:pPr marL="285750" indent="-285750">
              <a:spcBef>
                <a:spcPts val="0"/>
              </a:spcBef>
              <a:spcAft>
                <a:spcPts val="1200"/>
              </a:spcAft>
              <a:buFont typeface="Arial" panose="020B0604020202020204" pitchFamily="34" charset="0"/>
              <a:buChar char="•"/>
            </a:pPr>
            <a:r>
              <a:rPr lang="en-US" sz="2000" b="1" dirty="0"/>
              <a:t>Operational and Cybersecurity: </a:t>
            </a:r>
            <a:r>
              <a:rPr lang="en-US" sz="2000" dirty="0"/>
              <a:t>Regulators expect PPSIs</a:t>
            </a:r>
            <a:r>
              <a:rPr lang="en-US" sz="2000" dirty="0">
                <a:ea typeface="Calibri" panose="020F0502020204030204" pitchFamily="34" charset="0"/>
                <a:cs typeface="Times New Roman" panose="02020603050405020304" pitchFamily="18" charset="0"/>
              </a:rPr>
              <a:t> and DASPs</a:t>
            </a:r>
            <a:r>
              <a:rPr lang="en-US" sz="2000" dirty="0"/>
              <a:t> to demonstrate adequate blockchain transaction expertise and controls against cyber threats unique to crypto environments (e.g., private key theft, smart contract exploits).</a:t>
            </a:r>
            <a:endParaRPr lang="en-US" sz="2000" b="1" dirty="0"/>
          </a:p>
          <a:p>
            <a:pPr marL="285750" indent="-285750">
              <a:spcBef>
                <a:spcPts val="0"/>
              </a:spcBef>
              <a:spcAft>
                <a:spcPts val="1200"/>
              </a:spcAft>
              <a:buFont typeface="Arial" panose="020B0604020202020204" pitchFamily="34" charset="0"/>
              <a:buChar char="•"/>
            </a:pPr>
            <a:r>
              <a:rPr lang="en-US" sz="2000" b="1" dirty="0"/>
              <a:t>Consumer Disclosures: </a:t>
            </a:r>
            <a:r>
              <a:rPr lang="en-US" sz="2000" dirty="0"/>
              <a:t>PPSIs</a:t>
            </a:r>
            <a:r>
              <a:rPr lang="en-US" sz="2000" dirty="0">
                <a:ea typeface="Calibri" panose="020F0502020204030204" pitchFamily="34" charset="0"/>
                <a:cs typeface="Times New Roman" panose="02020603050405020304" pitchFamily="18" charset="0"/>
              </a:rPr>
              <a:t> and DASPs</a:t>
            </a:r>
            <a:r>
              <a:rPr lang="en-US" sz="2000" dirty="0"/>
              <a:t> must ensure and prioritize transparency, including fee structures and redemption rights and using plain language requirements. </a:t>
            </a:r>
          </a:p>
          <a:p>
            <a:pPr marL="285750" indent="-285750">
              <a:spcBef>
                <a:spcPts val="0"/>
              </a:spcBef>
              <a:spcAft>
                <a:spcPts val="1200"/>
              </a:spcAft>
              <a:buFont typeface="Arial" panose="020B0604020202020204" pitchFamily="34" charset="0"/>
              <a:buChar char="•"/>
            </a:pPr>
            <a:r>
              <a:rPr lang="en-US" sz="2000" b="1" dirty="0"/>
              <a:t>Retention Policies: </a:t>
            </a:r>
            <a:r>
              <a:rPr lang="en-US" sz="2000" dirty="0"/>
              <a:t>Entities must implement formal retention policies to preserve communications and records for a period of years, including for informal messaging services (e.g., Discord, Telegram, Signal).</a:t>
            </a:r>
            <a:endParaRPr lang="en-US" sz="2000" b="1" dirty="0"/>
          </a:p>
          <a:p>
            <a:pPr marL="285750" indent="-285750">
              <a:spcBef>
                <a:spcPts val="0"/>
              </a:spcBef>
              <a:spcAft>
                <a:spcPts val="1800"/>
              </a:spcAft>
              <a:buFont typeface="Arial" panose="020B0604020202020204" pitchFamily="34" charset="0"/>
              <a:buChar char="•"/>
            </a:pPr>
            <a:endParaRPr lang="en-US" dirty="0"/>
          </a:p>
          <a:p>
            <a:pPr marL="285750" indent="-285750">
              <a:spcBef>
                <a:spcPts val="0"/>
              </a:spcBef>
              <a:spcAft>
                <a:spcPts val="1800"/>
              </a:spcAft>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307254793"/>
      </p:ext>
    </p:extLst>
  </p:cSld>
  <p:clrMapOvr>
    <a:masterClrMapping/>
  </p:clrMapOvr>
  <p:extLst>
    <p:ext uri="{6950BFC3-D8DA-4A85-94F7-54DA5524770B}">
      <p188:commentRel xmlns:p188="http://schemas.microsoft.com/office/powerpoint/2018/8/main" r:id="rId3"/>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71F8C-3248-CDDC-1C9F-EF8622FF54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361AC-A8C6-BF19-A4F9-3B2F6C18B17C}"/>
              </a:ext>
            </a:extLst>
          </p:cNvPr>
          <p:cNvSpPr>
            <a:spLocks noGrp="1"/>
          </p:cNvSpPr>
          <p:nvPr>
            <p:ph type="title"/>
          </p:nvPr>
        </p:nvSpPr>
        <p:spPr/>
        <p:txBody>
          <a:bodyPr/>
          <a:lstStyle/>
          <a:p>
            <a:r>
              <a:rPr lang="en-US" dirty="0"/>
              <a:t>What Regulators Expect: </a:t>
            </a:r>
            <a:br>
              <a:rPr lang="en-US" dirty="0"/>
            </a:br>
            <a:r>
              <a:rPr lang="en-US" sz="2400" dirty="0"/>
              <a:t>Balancing with Industry Realities</a:t>
            </a:r>
          </a:p>
        </p:txBody>
      </p:sp>
      <p:sp>
        <p:nvSpPr>
          <p:cNvPr id="3" name="Footer Placeholder 2">
            <a:extLst>
              <a:ext uri="{FF2B5EF4-FFF2-40B4-BE49-F238E27FC236}">
                <a16:creationId xmlns:a16="http://schemas.microsoft.com/office/drawing/2014/main" id="{7F45DC6B-F771-5E08-648E-03B332116B97}"/>
              </a:ext>
            </a:extLst>
          </p:cNvPr>
          <p:cNvSpPr>
            <a:spLocks noGrp="1"/>
          </p:cNvSpPr>
          <p:nvPr>
            <p:ph type="ftr" sz="quarter" idx="10"/>
          </p:nvPr>
        </p:nvSpPr>
        <p:spPr/>
        <p:txBody>
          <a:bodyPr/>
          <a:lstStyle/>
          <a:p>
            <a:r>
              <a:rPr lang="en-US" dirty="0"/>
              <a:t>© 2025  /  Confidential  /  Slide  18</a:t>
            </a:r>
            <a:endParaRPr dirty="0"/>
          </a:p>
        </p:txBody>
      </p:sp>
      <p:sp>
        <p:nvSpPr>
          <p:cNvPr id="4" name="Text Placeholder 3">
            <a:extLst>
              <a:ext uri="{FF2B5EF4-FFF2-40B4-BE49-F238E27FC236}">
                <a16:creationId xmlns:a16="http://schemas.microsoft.com/office/drawing/2014/main" id="{AA1976C1-0CFC-02DA-90F0-7DC8777BD255}"/>
              </a:ext>
            </a:extLst>
          </p:cNvPr>
          <p:cNvSpPr>
            <a:spLocks noGrp="1"/>
          </p:cNvSpPr>
          <p:nvPr>
            <p:ph type="body" sz="quarter" idx="11"/>
          </p:nvPr>
        </p:nvSpPr>
        <p:spPr>
          <a:xfrm>
            <a:off x="1524000" y="1333500"/>
            <a:ext cx="9249103" cy="4381500"/>
          </a:xfrm>
        </p:spPr>
        <p:txBody>
          <a:bodyPr/>
          <a:lstStyle/>
          <a:p>
            <a:pPr>
              <a:lnSpc>
                <a:spcPct val="107000"/>
              </a:lnSpc>
              <a:spcBef>
                <a:spcPts val="0"/>
              </a:spcBef>
              <a:spcAft>
                <a:spcPts val="600"/>
              </a:spcAft>
            </a:pPr>
            <a:r>
              <a:rPr lang="en-US" sz="2000" b="1" dirty="0">
                <a:ea typeface="Calibri" panose="020F0502020204030204" pitchFamily="34" charset="0"/>
                <a:cs typeface="Times New Roman" panose="02020603050405020304" pitchFamily="18" charset="0"/>
              </a:rPr>
              <a:t>Industry Realities</a:t>
            </a:r>
            <a:endParaRPr lang="en-US" sz="2000" dirty="0">
              <a:ea typeface="Calibri" panose="020F0502020204030204" pitchFamily="34" charset="0"/>
              <a:cs typeface="Times New Roman" panose="02020603050405020304" pitchFamily="18" charset="0"/>
            </a:endParaRPr>
          </a:p>
          <a:p>
            <a:pPr marL="34290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a typeface="Calibri" panose="020F0502020204030204" pitchFamily="34" charset="0"/>
                <a:cs typeface="Times New Roman" panose="02020603050405020304" pitchFamily="18" charset="0"/>
              </a:rPr>
              <a:t>Crypto activities are still seen as novel</a:t>
            </a:r>
            <a:r>
              <a:rPr lang="en-US" sz="2000" dirty="0">
                <a:ea typeface="Calibri" panose="020F0502020204030204" pitchFamily="34" charset="0"/>
                <a:cs typeface="Times New Roman" panose="02020603050405020304" pitchFamily="18" charset="0"/>
              </a:rPr>
              <a:t>: Even as barriers drop, regulators remain cautious and will scrutinize activities through standard safety, soundness, and compliance lenses.</a:t>
            </a:r>
          </a:p>
          <a:p>
            <a:pPr marL="34290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a typeface="Calibri" panose="020F0502020204030204" pitchFamily="34" charset="0"/>
                <a:cs typeface="Times New Roman" panose="02020603050405020304" pitchFamily="18" charset="0"/>
              </a:rPr>
              <a:t>Regulatory guidance is evolving</a:t>
            </a:r>
            <a:r>
              <a:rPr lang="en-US" sz="2000" dirty="0">
                <a:ea typeface="Calibri" panose="020F0502020204030204" pitchFamily="34" charset="0"/>
                <a:cs typeface="Times New Roman" panose="02020603050405020304" pitchFamily="18" charset="0"/>
              </a:rPr>
              <a:t>: Joint agency guidance is expected to provide clearer guardrails; until then, </a:t>
            </a:r>
            <a:r>
              <a:rPr lang="en-US" sz="2000" dirty="0"/>
              <a:t>PPSIs</a:t>
            </a:r>
            <a:r>
              <a:rPr lang="en-US" sz="2000" dirty="0">
                <a:ea typeface="Calibri" panose="020F0502020204030204" pitchFamily="34" charset="0"/>
                <a:cs typeface="Times New Roman" panose="02020603050405020304" pitchFamily="18" charset="0"/>
              </a:rPr>
              <a:t> and DASPs are held to high internal governance standards.</a:t>
            </a:r>
          </a:p>
          <a:p>
            <a:pPr marL="342900" lvl="0" indent="-342900">
              <a:lnSpc>
                <a:spcPct val="107000"/>
              </a:lnSpc>
              <a:spcBef>
                <a:spcPts val="0"/>
              </a:spcBef>
              <a:spcAft>
                <a:spcPts val="600"/>
              </a:spcAft>
              <a:buSzPct val="100000"/>
              <a:buFont typeface="Arial" panose="020B0604020202020204" pitchFamily="34" charset="0"/>
              <a:buChar char="•"/>
              <a:tabLst>
                <a:tab pos="457200" algn="l"/>
              </a:tabLst>
            </a:pPr>
            <a:r>
              <a:rPr lang="en-US" sz="2000" b="1" dirty="0">
                <a:ea typeface="Calibri" panose="020F0502020204030204" pitchFamily="34" charset="0"/>
                <a:cs typeface="Times New Roman" panose="02020603050405020304" pitchFamily="18" charset="0"/>
              </a:rPr>
              <a:t>Increase in crypto adoption: </a:t>
            </a:r>
            <a:r>
              <a:rPr lang="en-US" sz="2000" dirty="0">
                <a:ea typeface="Calibri" panose="020F0502020204030204" pitchFamily="34" charset="0"/>
                <a:cs typeface="Times New Roman" panose="02020603050405020304" pitchFamily="18" charset="0"/>
              </a:rPr>
              <a:t>Crypto is experiencing significant mainstream adoption by retail consumers and institutions. With this unprecedented growth comes the need to balance innovation with regulatory compliance and safety controls. </a:t>
            </a:r>
            <a:endParaRPr lang="en-US" sz="2000" b="1" dirty="0"/>
          </a:p>
        </p:txBody>
      </p:sp>
    </p:spTree>
    <p:extLst>
      <p:ext uri="{BB962C8B-B14F-4D97-AF65-F5344CB8AC3E}">
        <p14:creationId xmlns:p14="http://schemas.microsoft.com/office/powerpoint/2010/main" val="2102214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6A4B-29B2-3863-5C0A-18FF58F2B9B9}"/>
              </a:ext>
            </a:extLst>
          </p:cNvPr>
          <p:cNvSpPr>
            <a:spLocks noGrp="1"/>
          </p:cNvSpPr>
          <p:nvPr>
            <p:ph type="ctrTitle"/>
          </p:nvPr>
        </p:nvSpPr>
        <p:spPr>
          <a:xfrm>
            <a:off x="1524000" y="1615039"/>
            <a:ext cx="9144000" cy="1024128"/>
          </a:xfrm>
        </p:spPr>
        <p:txBody>
          <a:bodyPr/>
          <a:lstStyle/>
          <a:p>
            <a:r>
              <a:rPr lang="en-US" dirty="0"/>
              <a:t>Practical Steps for Scaling Safely</a:t>
            </a:r>
          </a:p>
        </p:txBody>
      </p:sp>
    </p:spTree>
    <p:extLst>
      <p:ext uri="{BB962C8B-B14F-4D97-AF65-F5344CB8AC3E}">
        <p14:creationId xmlns:p14="http://schemas.microsoft.com/office/powerpoint/2010/main" val="396660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2501B7-F781-44AE-8A0B-EB9600403A3B}"/>
              </a:ext>
            </a:extLst>
          </p:cNvPr>
          <p:cNvSpPr>
            <a:spLocks noGrp="1"/>
          </p:cNvSpPr>
          <p:nvPr>
            <p:ph sz="quarter" idx="106"/>
          </p:nvPr>
        </p:nvSpPr>
        <p:spPr/>
        <p:txBody>
          <a:bodyPr/>
          <a:lstStyle/>
          <a:p>
            <a:pPr lvl="0" algn="just">
              <a:defRPr/>
            </a:pPr>
            <a:r>
              <a:rPr lang="en-US" b="1" dirty="0">
                <a:solidFill>
                  <a:srgbClr val="031D3D"/>
                </a:solidFill>
              </a:rPr>
              <a:t>Chris Boone </a:t>
            </a:r>
            <a:r>
              <a:rPr lang="en-US" dirty="0">
                <a:solidFill>
                  <a:srgbClr val="031D3D"/>
                </a:solidFill>
              </a:rPr>
              <a:t>helps clients navigate the regulatory environments that govern payment processing and provides counsel on all manner of agreements, including merchant processing and sponsorship. He works with banks, processors, independent sales organizations (ISOs), payment facilitators, merchants, and fintech businesses to address the legal, operational, and business challenges of payment and transaction processing, including payment structures and forms of mobile and digital payments. A cornerstone of Chris’s practice focuses on regulatory compliance issues related to cryptocurrencies, token platforms, and NFTs. Chris is regularly sought out for his robust technical knowledge of blockchain systems and his experience with emerging legal issues in the cryptocurrency space.</a:t>
            </a:r>
          </a:p>
        </p:txBody>
      </p:sp>
      <p:sp>
        <p:nvSpPr>
          <p:cNvPr id="4" name="Text Placeholder 3">
            <a:extLst>
              <a:ext uri="{FF2B5EF4-FFF2-40B4-BE49-F238E27FC236}">
                <a16:creationId xmlns:a16="http://schemas.microsoft.com/office/drawing/2014/main" id="{7AECDB00-0551-4093-8BE2-3EA1C7CE9620}"/>
              </a:ext>
            </a:extLst>
          </p:cNvPr>
          <p:cNvSpPr>
            <a:spLocks noGrp="1"/>
          </p:cNvSpPr>
          <p:nvPr>
            <p:ph type="body" idx="119"/>
          </p:nvPr>
        </p:nvSpPr>
        <p:spPr/>
        <p:txBody>
          <a:bodyPr/>
          <a:lstStyle/>
          <a:p>
            <a:r>
              <a:rPr lang="en-US" dirty="0"/>
              <a:t>Christopher L. Boone</a:t>
            </a:r>
          </a:p>
        </p:txBody>
      </p:sp>
      <p:sp>
        <p:nvSpPr>
          <p:cNvPr id="5" name="Text Placeholder 4">
            <a:extLst>
              <a:ext uri="{FF2B5EF4-FFF2-40B4-BE49-F238E27FC236}">
                <a16:creationId xmlns:a16="http://schemas.microsoft.com/office/drawing/2014/main" id="{01E675A0-230A-4652-9B42-EF18675188CC}"/>
              </a:ext>
            </a:extLst>
          </p:cNvPr>
          <p:cNvSpPr>
            <a:spLocks noGrp="1"/>
          </p:cNvSpPr>
          <p:nvPr>
            <p:ph type="body" idx="120"/>
          </p:nvPr>
        </p:nvSpPr>
        <p:spPr/>
        <p:txBody>
          <a:bodyPr/>
          <a:lstStyle/>
          <a:p>
            <a:r>
              <a:rPr lang="en-US" dirty="0"/>
              <a:t>+1 202.344.4248 </a:t>
            </a:r>
          </a:p>
        </p:txBody>
      </p:sp>
      <p:sp>
        <p:nvSpPr>
          <p:cNvPr id="6" name="Text Placeholder 5">
            <a:extLst>
              <a:ext uri="{FF2B5EF4-FFF2-40B4-BE49-F238E27FC236}">
                <a16:creationId xmlns:a16="http://schemas.microsoft.com/office/drawing/2014/main" id="{30A2C63C-9AB8-4E77-8C7A-EF79C7634936}"/>
              </a:ext>
            </a:extLst>
          </p:cNvPr>
          <p:cNvSpPr>
            <a:spLocks noGrp="1"/>
          </p:cNvSpPr>
          <p:nvPr>
            <p:ph type="body" idx="121"/>
          </p:nvPr>
        </p:nvSpPr>
        <p:spPr/>
        <p:txBody>
          <a:bodyPr/>
          <a:lstStyle/>
          <a:p>
            <a:r>
              <a:rPr lang="en-US" dirty="0">
                <a:hlinkClick r:id="rId3"/>
              </a:rPr>
              <a:t>clboone@Venable.com </a:t>
            </a:r>
            <a:endParaRPr lang="en-US" dirty="0"/>
          </a:p>
        </p:txBody>
      </p:sp>
      <p:sp>
        <p:nvSpPr>
          <p:cNvPr id="7" name="Text Placeholder 6">
            <a:extLst>
              <a:ext uri="{FF2B5EF4-FFF2-40B4-BE49-F238E27FC236}">
                <a16:creationId xmlns:a16="http://schemas.microsoft.com/office/drawing/2014/main" id="{FC27D8A6-3078-4BE0-9683-0E3130AF2A74}"/>
              </a:ext>
            </a:extLst>
          </p:cNvPr>
          <p:cNvSpPr>
            <a:spLocks noGrp="1"/>
          </p:cNvSpPr>
          <p:nvPr>
            <p:ph type="body" idx="122"/>
          </p:nvPr>
        </p:nvSpPr>
        <p:spPr/>
        <p:txBody>
          <a:bodyPr/>
          <a:lstStyle/>
          <a:p>
            <a:r>
              <a:rPr lang="en-US" dirty="0"/>
              <a:t>Partner</a:t>
            </a:r>
          </a:p>
        </p:txBody>
      </p:sp>
      <p:sp>
        <p:nvSpPr>
          <p:cNvPr id="8" name="Content Placeholder 7">
            <a:extLst>
              <a:ext uri="{FF2B5EF4-FFF2-40B4-BE49-F238E27FC236}">
                <a16:creationId xmlns:a16="http://schemas.microsoft.com/office/drawing/2014/main" id="{0EFD44BD-5457-471C-9453-9AF84888D421}"/>
              </a:ext>
            </a:extLst>
          </p:cNvPr>
          <p:cNvSpPr>
            <a:spLocks noGrp="1"/>
          </p:cNvSpPr>
          <p:nvPr>
            <p:ph sz="quarter" idx="134"/>
          </p:nvPr>
        </p:nvSpPr>
        <p:spPr/>
        <p:txBody>
          <a:bodyPr/>
          <a:lstStyle/>
          <a:p>
            <a:pPr marL="0" marR="0" lvl="0" indent="0" algn="just" defTabSz="914400" rtl="0" eaLnBrk="1" fontAlgn="auto" latinLnBrk="0" hangingPunct="1">
              <a:lnSpc>
                <a:spcPct val="100000"/>
              </a:lnSpc>
              <a:spcBef>
                <a:spcPts val="600"/>
              </a:spcBef>
              <a:spcAft>
                <a:spcPts val="0"/>
              </a:spcAft>
              <a:buClr>
                <a:srgbClr val="00ACB6"/>
              </a:buClr>
              <a:buSzTx/>
              <a:buFont typeface="Georgia" panose="02040502050405020303" pitchFamily="18" charset="0"/>
              <a:buNone/>
              <a:tabLst/>
              <a:defRPr/>
            </a:pPr>
            <a:r>
              <a:rPr kumimoji="0" lang="en-US" sz="1200" b="1"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Sophia Kielar </a:t>
            </a:r>
            <a:r>
              <a:rPr kumimoji="0" lang="en-US" sz="12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advises clients on regulatory enforcement, white collar defense, and matters involving digital assets and financial technologies. Sophia has a deep understanding of cryptocurrency and its intersection with securities and commodities laws and regulation. A cornerstone of Sophia’s practice is  representing individuals and companies in high-stakes investigations brought by state and federal agencies, including the U.S. Department of Justice (DOJ), the Securities and Exchange Commission (SEC), and the Commodity Futures Trading Commission (CFTC). </a:t>
            </a:r>
            <a:endParaRPr lang="en-US" dirty="0"/>
          </a:p>
          <a:p>
            <a:endParaRPr lang="en-US" dirty="0"/>
          </a:p>
          <a:p>
            <a:endParaRPr lang="en-US" dirty="0"/>
          </a:p>
        </p:txBody>
      </p:sp>
      <p:sp>
        <p:nvSpPr>
          <p:cNvPr id="10" name="Text Placeholder 9">
            <a:extLst>
              <a:ext uri="{FF2B5EF4-FFF2-40B4-BE49-F238E27FC236}">
                <a16:creationId xmlns:a16="http://schemas.microsoft.com/office/drawing/2014/main" id="{0EA83C58-2A56-4821-8208-370020035F7B}"/>
              </a:ext>
            </a:extLst>
          </p:cNvPr>
          <p:cNvSpPr>
            <a:spLocks noGrp="1"/>
          </p:cNvSpPr>
          <p:nvPr>
            <p:ph type="body" idx="141"/>
          </p:nvPr>
        </p:nvSpPr>
        <p:spPr/>
        <p:txBody>
          <a:bodyPr/>
          <a:lstStyle/>
          <a:p>
            <a:r>
              <a:rPr lang="en-US" dirty="0"/>
              <a:t>Sophia G. Kielar</a:t>
            </a:r>
          </a:p>
        </p:txBody>
      </p:sp>
      <p:sp>
        <p:nvSpPr>
          <p:cNvPr id="11" name="Text Placeholder 10">
            <a:extLst>
              <a:ext uri="{FF2B5EF4-FFF2-40B4-BE49-F238E27FC236}">
                <a16:creationId xmlns:a16="http://schemas.microsoft.com/office/drawing/2014/main" id="{78A61C7D-A072-4DB9-BF9F-244C5CFA42BB}"/>
              </a:ext>
            </a:extLst>
          </p:cNvPr>
          <p:cNvSpPr>
            <a:spLocks noGrp="1"/>
          </p:cNvSpPr>
          <p:nvPr>
            <p:ph type="body" idx="142"/>
          </p:nvPr>
        </p:nvSpPr>
        <p:spPr/>
        <p:txBody>
          <a:bodyPr/>
          <a:lstStyle/>
          <a:p>
            <a:r>
              <a:rPr lang="en-US" dirty="0"/>
              <a:t>+1 212.503.9848 </a:t>
            </a:r>
          </a:p>
        </p:txBody>
      </p:sp>
      <p:sp>
        <p:nvSpPr>
          <p:cNvPr id="12" name="Text Placeholder 11">
            <a:extLst>
              <a:ext uri="{FF2B5EF4-FFF2-40B4-BE49-F238E27FC236}">
                <a16:creationId xmlns:a16="http://schemas.microsoft.com/office/drawing/2014/main" id="{05E75231-35DC-4351-9A0F-D0F09347094B}"/>
              </a:ext>
            </a:extLst>
          </p:cNvPr>
          <p:cNvSpPr>
            <a:spLocks noGrp="1"/>
          </p:cNvSpPr>
          <p:nvPr>
            <p:ph type="body" idx="143"/>
          </p:nvPr>
        </p:nvSpPr>
        <p:spPr/>
        <p:txBody>
          <a:bodyPr/>
          <a:lstStyle/>
          <a:p>
            <a:r>
              <a:rPr lang="en-US" dirty="0">
                <a:hlinkClick r:id="rId3"/>
              </a:rPr>
              <a:t>sgkielar@Venable.com </a:t>
            </a:r>
            <a:endParaRPr lang="en-US" dirty="0"/>
          </a:p>
        </p:txBody>
      </p:sp>
      <p:sp>
        <p:nvSpPr>
          <p:cNvPr id="13" name="Text Placeholder 12">
            <a:extLst>
              <a:ext uri="{FF2B5EF4-FFF2-40B4-BE49-F238E27FC236}">
                <a16:creationId xmlns:a16="http://schemas.microsoft.com/office/drawing/2014/main" id="{F3AD3C88-F2A0-4EAC-892A-29D253758DA8}"/>
              </a:ext>
            </a:extLst>
          </p:cNvPr>
          <p:cNvSpPr>
            <a:spLocks noGrp="1"/>
          </p:cNvSpPr>
          <p:nvPr>
            <p:ph type="body" idx="144"/>
          </p:nvPr>
        </p:nvSpPr>
        <p:spPr/>
        <p:txBody>
          <a:bodyPr/>
          <a:lstStyle/>
          <a:p>
            <a:r>
              <a:rPr lang="en-US" dirty="0"/>
              <a:t>Associate</a:t>
            </a:r>
          </a:p>
        </p:txBody>
      </p:sp>
      <p:sp>
        <p:nvSpPr>
          <p:cNvPr id="14" name="Title 13">
            <a:extLst>
              <a:ext uri="{FF2B5EF4-FFF2-40B4-BE49-F238E27FC236}">
                <a16:creationId xmlns:a16="http://schemas.microsoft.com/office/drawing/2014/main" id="{1BE53184-55F4-43A5-8E3B-CE523D494E6C}"/>
              </a:ext>
            </a:extLst>
          </p:cNvPr>
          <p:cNvSpPr>
            <a:spLocks noGrp="1"/>
          </p:cNvSpPr>
          <p:nvPr>
            <p:ph type="title"/>
          </p:nvPr>
        </p:nvSpPr>
        <p:spPr/>
        <p:txBody>
          <a:bodyPr/>
          <a:lstStyle/>
          <a:p>
            <a:r>
              <a:rPr lang="en-US" dirty="0"/>
              <a:t>About Us</a:t>
            </a:r>
          </a:p>
        </p:txBody>
      </p:sp>
      <p:pic>
        <p:nvPicPr>
          <p:cNvPr id="32" name="Picture Placeholder 31" descr="A person wearing glasses and a grey jacket&#10;&#10;AI-generated content may be incorrect.">
            <a:extLst>
              <a:ext uri="{FF2B5EF4-FFF2-40B4-BE49-F238E27FC236}">
                <a16:creationId xmlns:a16="http://schemas.microsoft.com/office/drawing/2014/main" id="{78F67CD1-9183-4D25-93E0-CDB7115D22FD}"/>
              </a:ext>
            </a:extLst>
          </p:cNvPr>
          <p:cNvPicPr>
            <a:picLocks noGrp="1" noChangeAspect="1"/>
          </p:cNvPicPr>
          <p:nvPr>
            <p:ph type="pic" sz="quarter" idx="140"/>
          </p:nvPr>
        </p:nvPicPr>
        <p:blipFill>
          <a:blip r:embed="rId4" cstate="print">
            <a:extLst>
              <a:ext uri="{28A0092B-C50C-407E-A947-70E740481C1C}">
                <a14:useLocalDpi xmlns:a14="http://schemas.microsoft.com/office/drawing/2010/main" val="0"/>
              </a:ext>
            </a:extLst>
          </a:blip>
          <a:srcRect l="4381" r="4381"/>
          <a:stretch>
            <a:fillRect/>
          </a:stretch>
        </p:blipFill>
        <p:spPr/>
      </p:pic>
      <p:pic>
        <p:nvPicPr>
          <p:cNvPr id="28" name="Picture Placeholder 17" descr="A person in a suit and tie&#10;&#10;AI-generated content may be incorrect.">
            <a:extLst>
              <a:ext uri="{FF2B5EF4-FFF2-40B4-BE49-F238E27FC236}">
                <a16:creationId xmlns:a16="http://schemas.microsoft.com/office/drawing/2014/main" id="{72A8066B-5012-E2E2-ADE9-E261F69EAB81}"/>
              </a:ext>
            </a:extLst>
          </p:cNvPr>
          <p:cNvPicPr>
            <a:picLocks noChangeAspect="1"/>
          </p:cNvPicPr>
          <p:nvPr/>
        </p:nvPicPr>
        <p:blipFill>
          <a:blip r:embed="rId5" cstate="print">
            <a:extLst>
              <a:ext uri="{28A0092B-C50C-407E-A947-70E740481C1C}">
                <a14:useLocalDpi xmlns:a14="http://schemas.microsoft.com/office/drawing/2010/main" val="0"/>
              </a:ext>
            </a:extLst>
          </a:blip>
          <a:srcRect l="234" r="234"/>
          <a:stretch>
            <a:fillRect/>
          </a:stretch>
        </p:blipFill>
        <p:spPr>
          <a:xfrm>
            <a:off x="1524000" y="1365134"/>
            <a:ext cx="1562304" cy="1140333"/>
          </a:xfrm>
          <a:prstGeom prst="rect">
            <a:avLst/>
          </a:prstGeom>
        </p:spPr>
      </p:pic>
      <p:sp>
        <p:nvSpPr>
          <p:cNvPr id="15" name="Footer Placeholder 14">
            <a:extLst>
              <a:ext uri="{FF2B5EF4-FFF2-40B4-BE49-F238E27FC236}">
                <a16:creationId xmlns:a16="http://schemas.microsoft.com/office/drawing/2014/main" id="{3024FA16-58AF-D358-AA5D-EBD1FB2D9399}"/>
              </a:ext>
            </a:extLst>
          </p:cNvPr>
          <p:cNvSpPr>
            <a:spLocks noGrp="1"/>
          </p:cNvSpPr>
          <p:nvPr>
            <p:ph type="ftr" sz="quarter" idx="145"/>
          </p:nvPr>
        </p:nvSpPr>
        <p:spPr>
          <a:xfrm>
            <a:off x="9122542" y="6060695"/>
            <a:ext cx="2572512" cy="300482"/>
          </a:xfrm>
        </p:spPr>
        <p:txBody>
          <a:bodyPr/>
          <a:lstStyle/>
          <a:p>
            <a:r>
              <a:rPr lang="en-US" dirty="0"/>
              <a:t>© 2025  /  Confidential  /  Slide  2</a:t>
            </a:r>
            <a:endParaRPr dirty="0"/>
          </a:p>
        </p:txBody>
      </p:sp>
    </p:spTree>
    <p:extLst>
      <p:ext uri="{BB962C8B-B14F-4D97-AF65-F5344CB8AC3E}">
        <p14:creationId xmlns:p14="http://schemas.microsoft.com/office/powerpoint/2010/main" val="27413069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D3847-DE4D-CC9A-60DB-7881C06AA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8AA828-4C98-F856-222A-B875B444C8EC}"/>
              </a:ext>
            </a:extLst>
          </p:cNvPr>
          <p:cNvSpPr>
            <a:spLocks noGrp="1"/>
          </p:cNvSpPr>
          <p:nvPr>
            <p:ph type="title"/>
          </p:nvPr>
        </p:nvSpPr>
        <p:spPr/>
        <p:txBody>
          <a:bodyPr/>
          <a:lstStyle/>
          <a:p>
            <a:r>
              <a:rPr lang="en-US" dirty="0"/>
              <a:t>Practical Steps for Scaling Safely</a:t>
            </a:r>
            <a:endParaRPr lang="en-US" baseline="30000" dirty="0"/>
          </a:p>
        </p:txBody>
      </p:sp>
      <p:sp>
        <p:nvSpPr>
          <p:cNvPr id="3" name="Footer Placeholder 2">
            <a:extLst>
              <a:ext uri="{FF2B5EF4-FFF2-40B4-BE49-F238E27FC236}">
                <a16:creationId xmlns:a16="http://schemas.microsoft.com/office/drawing/2014/main" id="{D347A794-725D-F2ED-C64D-151829E87B50}"/>
              </a:ext>
            </a:extLst>
          </p:cNvPr>
          <p:cNvSpPr>
            <a:spLocks noGrp="1"/>
          </p:cNvSpPr>
          <p:nvPr>
            <p:ph type="ftr" sz="quarter" idx="10"/>
          </p:nvPr>
        </p:nvSpPr>
        <p:spPr/>
        <p:txBody>
          <a:bodyPr/>
          <a:lstStyle/>
          <a:p>
            <a:r>
              <a:rPr lang="en-US" dirty="0"/>
              <a:t>© 2025  /  Confidential  /  Slide  20</a:t>
            </a:r>
            <a:endParaRPr dirty="0"/>
          </a:p>
        </p:txBody>
      </p:sp>
      <p:sp>
        <p:nvSpPr>
          <p:cNvPr id="4" name="Text Placeholder 3">
            <a:extLst>
              <a:ext uri="{FF2B5EF4-FFF2-40B4-BE49-F238E27FC236}">
                <a16:creationId xmlns:a16="http://schemas.microsoft.com/office/drawing/2014/main" id="{8B6B886B-16DD-8D5B-539F-5E611595B0FC}"/>
              </a:ext>
            </a:extLst>
          </p:cNvPr>
          <p:cNvSpPr>
            <a:spLocks noGrp="1"/>
          </p:cNvSpPr>
          <p:nvPr>
            <p:ph type="body" sz="quarter" idx="11"/>
          </p:nvPr>
        </p:nvSpPr>
        <p:spPr/>
        <p:txBody>
          <a:bodyPr/>
          <a:lstStyle/>
          <a:p>
            <a:pPr marR="0" lvl="0" algn="l" defTabSz="914400" rtl="0" eaLnBrk="1" fontAlgn="auto" latinLnBrk="0" hangingPunct="1">
              <a:lnSpc>
                <a:spcPct val="100000"/>
              </a:lnSpc>
              <a:spcBef>
                <a:spcPts val="600"/>
              </a:spcBef>
              <a:spcAft>
                <a:spcPts val="0"/>
              </a:spcAft>
              <a:buClr>
                <a:srgbClr val="00ACB6"/>
              </a:buClr>
              <a:buSzTx/>
              <a:tabLst/>
              <a:defRPr/>
            </a:pPr>
            <a:r>
              <a:rPr kumimoji="0" lang="en-US" sz="2000" b="1"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Translating Requirements into Program Artifacts </a:t>
            </a:r>
          </a:p>
          <a:p>
            <a:pPr marL="571500" lvl="1">
              <a:buFont typeface="Arial" panose="020B0604020202020204" pitchFamily="34" charset="0"/>
              <a:buChar char="•"/>
              <a:defRPr/>
            </a:pPr>
            <a:r>
              <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Implement and </a:t>
            </a:r>
            <a:r>
              <a:rPr lang="en-US" sz="2000" dirty="0">
                <a:solidFill>
                  <a:srgbClr val="031D3D"/>
                </a:solidFill>
              </a:rPr>
              <a:t>codify company policies proactively and diligently address regulator expectations.</a:t>
            </a:r>
            <a:endPar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endParaRPr>
          </a:p>
          <a:p>
            <a:pPr marL="571500" lvl="1">
              <a:buFont typeface="Arial" panose="020B0604020202020204" pitchFamily="34" charset="0"/>
              <a:buChar char="•"/>
              <a:defRPr/>
            </a:pPr>
            <a:r>
              <a:rPr lang="en-US" sz="2000" dirty="0">
                <a:solidFill>
                  <a:srgbClr val="031D3D"/>
                </a:solidFill>
              </a:rPr>
              <a:t>Routinely conduct testing and maintain testing records. </a:t>
            </a:r>
          </a:p>
          <a:p>
            <a:pPr marL="571500" lvl="1">
              <a:buFont typeface="Arial" panose="020B0604020202020204" pitchFamily="34" charset="0"/>
              <a:buChar char="•"/>
              <a:defRPr/>
            </a:pPr>
            <a:r>
              <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Consistent, thorough, and honest board </a:t>
            </a:r>
            <a:r>
              <a:rPr lang="en-US" sz="2000" dirty="0">
                <a:solidFill>
                  <a:srgbClr val="031D3D"/>
                </a:solidFill>
              </a:rPr>
              <a:t>re</a:t>
            </a:r>
            <a:r>
              <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porting, including disclosing risks, asset reserves, and third-party involvement and management and maintaining minutes. </a:t>
            </a:r>
          </a:p>
          <a:p>
            <a:pPr lvl="0">
              <a:defRPr/>
            </a:pPr>
            <a:r>
              <a:rPr lang="en-US" sz="2000" b="1" dirty="0">
                <a:solidFill>
                  <a:srgbClr val="031D3D"/>
                </a:solidFill>
              </a:rPr>
              <a:t>Balancing Innovations with Controls</a:t>
            </a:r>
          </a:p>
          <a:p>
            <a:pPr marL="571500" lvl="1">
              <a:buFont typeface="Arial" panose="020B0604020202020204" pitchFamily="34" charset="0"/>
              <a:buChar char="•"/>
              <a:defRPr/>
            </a:pPr>
            <a:r>
              <a:rPr lang="en-US" sz="2000" dirty="0">
                <a:solidFill>
                  <a:srgbClr val="031D3D"/>
                </a:solidFill>
              </a:rPr>
              <a:t>What matters most at launch versus long-term growth and maturity</a:t>
            </a:r>
          </a:p>
          <a:p>
            <a:pPr marL="571500" lvl="1">
              <a:buFont typeface="Arial" panose="020B0604020202020204" pitchFamily="34" charset="0"/>
              <a:buChar char="•"/>
              <a:defRPr/>
            </a:pPr>
            <a:r>
              <a:rPr lang="en-US" sz="2000" dirty="0">
                <a:solidFill>
                  <a:srgbClr val="031D3D"/>
                </a:solidFill>
              </a:rPr>
              <a:t>Compliance and legal team involvement in product and service development from inception through launch and maintenance</a:t>
            </a:r>
          </a:p>
          <a:p>
            <a:pPr marL="571500" lvl="1">
              <a:buFont typeface="Arial" panose="020B0604020202020204" pitchFamily="34" charset="0"/>
              <a:buChar char="•"/>
              <a:defRPr/>
            </a:pPr>
            <a:endPar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endParaRPr>
          </a:p>
          <a:p>
            <a:endParaRPr lang="en-US" dirty="0"/>
          </a:p>
        </p:txBody>
      </p:sp>
    </p:spTree>
    <p:extLst>
      <p:ext uri="{BB962C8B-B14F-4D97-AF65-F5344CB8AC3E}">
        <p14:creationId xmlns:p14="http://schemas.microsoft.com/office/powerpoint/2010/main" val="1427958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48CDC-1268-B757-64AA-31393F4F86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396A6A-6749-6521-2A56-BE6BCB2DD485}"/>
              </a:ext>
            </a:extLst>
          </p:cNvPr>
          <p:cNvSpPr>
            <a:spLocks noGrp="1"/>
          </p:cNvSpPr>
          <p:nvPr>
            <p:ph type="title"/>
          </p:nvPr>
        </p:nvSpPr>
        <p:spPr/>
        <p:txBody>
          <a:bodyPr/>
          <a:lstStyle/>
          <a:p>
            <a:r>
              <a:rPr lang="en-US" dirty="0"/>
              <a:t>Practical Steps for Scaling Safely (cont.)</a:t>
            </a:r>
            <a:endParaRPr lang="en-US" baseline="30000" dirty="0"/>
          </a:p>
        </p:txBody>
      </p:sp>
      <p:sp>
        <p:nvSpPr>
          <p:cNvPr id="3" name="Footer Placeholder 2">
            <a:extLst>
              <a:ext uri="{FF2B5EF4-FFF2-40B4-BE49-F238E27FC236}">
                <a16:creationId xmlns:a16="http://schemas.microsoft.com/office/drawing/2014/main" id="{08F5B61F-753D-8D59-C26B-87483C37693A}"/>
              </a:ext>
            </a:extLst>
          </p:cNvPr>
          <p:cNvSpPr>
            <a:spLocks noGrp="1"/>
          </p:cNvSpPr>
          <p:nvPr>
            <p:ph type="ftr" sz="quarter" idx="10"/>
          </p:nvPr>
        </p:nvSpPr>
        <p:spPr/>
        <p:txBody>
          <a:bodyPr/>
          <a:lstStyle/>
          <a:p>
            <a:r>
              <a:rPr lang="en-US" dirty="0"/>
              <a:t>© 2025  /  Confidential  /  Slide  21</a:t>
            </a:r>
            <a:endParaRPr dirty="0"/>
          </a:p>
        </p:txBody>
      </p:sp>
      <p:sp>
        <p:nvSpPr>
          <p:cNvPr id="4" name="Text Placeholder 3">
            <a:extLst>
              <a:ext uri="{FF2B5EF4-FFF2-40B4-BE49-F238E27FC236}">
                <a16:creationId xmlns:a16="http://schemas.microsoft.com/office/drawing/2014/main" id="{DC85FA00-9E95-8C4E-BDBD-18146BF623EE}"/>
              </a:ext>
            </a:extLst>
          </p:cNvPr>
          <p:cNvSpPr>
            <a:spLocks noGrp="1"/>
          </p:cNvSpPr>
          <p:nvPr>
            <p:ph type="body" sz="quarter" idx="11"/>
          </p:nvPr>
        </p:nvSpPr>
        <p:spPr>
          <a:xfrm>
            <a:off x="1523999" y="1224951"/>
            <a:ext cx="9707593" cy="4718649"/>
          </a:xfrm>
        </p:spPr>
        <p:txBody>
          <a:bodyPr/>
          <a:lstStyle/>
          <a:p>
            <a:pPr lvl="0">
              <a:defRPr/>
            </a:pPr>
            <a:r>
              <a:rPr lang="en-US" sz="2000" b="1" dirty="0">
                <a:solidFill>
                  <a:srgbClr val="031D3D"/>
                </a:solidFill>
              </a:rPr>
              <a:t>Evidencing Compliance to Regulators and Counterparties </a:t>
            </a:r>
          </a:p>
          <a:p>
            <a:pPr marL="571500" lvl="1">
              <a:spcBef>
                <a:spcPts val="0"/>
              </a:spcBef>
              <a:spcAft>
                <a:spcPts val="1200"/>
              </a:spcAft>
              <a:buFont typeface="Arial" panose="020B0604020202020204" pitchFamily="34" charset="0"/>
              <a:buChar char="•"/>
              <a:defRPr/>
            </a:pPr>
            <a:r>
              <a:rPr lang="en-US" sz="2000" dirty="0">
                <a:solidFill>
                  <a:srgbClr val="031D3D"/>
                </a:solidFill>
              </a:rPr>
              <a:t>Written policies and training demonstrating compliance and proactive controls</a:t>
            </a:r>
          </a:p>
          <a:p>
            <a:pPr marL="857250" lvl="2">
              <a:spcBef>
                <a:spcPts val="0"/>
              </a:spcBef>
              <a:spcAft>
                <a:spcPts val="1200"/>
              </a:spcAft>
              <a:buFont typeface="Arial" panose="020B0604020202020204" pitchFamily="34" charset="0"/>
              <a:buChar char="•"/>
              <a:defRPr/>
            </a:pPr>
            <a:r>
              <a:rPr lang="en-US" sz="2000" dirty="0">
                <a:solidFill>
                  <a:srgbClr val="031D3D"/>
                </a:solidFill>
              </a:rPr>
              <a:t>Attestations of training attendance and understanding</a:t>
            </a:r>
          </a:p>
          <a:p>
            <a:pPr marL="857250" lvl="2">
              <a:spcBef>
                <a:spcPts val="0"/>
              </a:spcBef>
              <a:spcAft>
                <a:spcPts val="1200"/>
              </a:spcAft>
              <a:buFont typeface="Arial" panose="020B0604020202020204" pitchFamily="34" charset="0"/>
              <a:buChar char="•"/>
              <a:defRPr/>
            </a:pPr>
            <a:r>
              <a:rPr lang="en-US" sz="2000" dirty="0">
                <a:solidFill>
                  <a:srgbClr val="031D3D"/>
                </a:solidFill>
              </a:rPr>
              <a:t>Targeted training modules for finance, product, and customer-facing teams</a:t>
            </a:r>
          </a:p>
          <a:p>
            <a:pPr marL="857250" lvl="2">
              <a:spcBef>
                <a:spcPts val="0"/>
              </a:spcBef>
              <a:spcAft>
                <a:spcPts val="1200"/>
              </a:spcAft>
              <a:buFont typeface="Arial" panose="020B0604020202020204" pitchFamily="34" charset="0"/>
              <a:buChar char="•"/>
              <a:defRPr/>
            </a:pPr>
            <a:r>
              <a:rPr lang="en-US" sz="2000" dirty="0">
                <a:solidFill>
                  <a:srgbClr val="031D3D"/>
                </a:solidFill>
              </a:rPr>
              <a:t>Whistleblower policies</a:t>
            </a:r>
          </a:p>
          <a:p>
            <a:pPr marL="571500" lvl="1">
              <a:spcBef>
                <a:spcPts val="0"/>
              </a:spcBef>
              <a:spcAft>
                <a:spcPts val="1200"/>
              </a:spcAft>
              <a:buFont typeface="Arial" panose="020B0604020202020204" pitchFamily="34" charset="0"/>
              <a:buChar char="•"/>
              <a:defRPr/>
            </a:pPr>
            <a:r>
              <a:rPr lang="en-US" sz="2000" dirty="0">
                <a:solidFill>
                  <a:srgbClr val="031D3D"/>
                </a:solidFill>
              </a:rPr>
              <a:t>Routine independent audits or testing made available to regulators and investors</a:t>
            </a:r>
          </a:p>
          <a:p>
            <a:pPr marL="571500" lvl="1">
              <a:spcBef>
                <a:spcPts val="0"/>
              </a:spcBef>
              <a:spcAft>
                <a:spcPts val="1200"/>
              </a:spcAft>
              <a:buFont typeface="Arial" panose="020B0604020202020204" pitchFamily="34" charset="0"/>
              <a:buChar char="•"/>
              <a:defRPr/>
            </a:pPr>
            <a:r>
              <a:rPr lang="en-US" sz="2000" dirty="0">
                <a:solidFill>
                  <a:srgbClr val="031D3D"/>
                </a:solidFill>
              </a:rPr>
              <a:t>Clear roles and responsibilities (e.g., compliance officer, risk officer, audit liaison, and designated regulatory liaison) </a:t>
            </a:r>
          </a:p>
          <a:p>
            <a:pPr marL="571500" lvl="1">
              <a:spcBef>
                <a:spcPts val="0"/>
              </a:spcBef>
              <a:spcAft>
                <a:spcPts val="1200"/>
              </a:spcAft>
              <a:buFont typeface="Arial" panose="020B0604020202020204" pitchFamily="34" charset="0"/>
              <a:buChar char="•"/>
              <a:defRPr/>
            </a:pPr>
            <a:r>
              <a:rPr lang="en-US" sz="2000" dirty="0">
                <a:solidFill>
                  <a:srgbClr val="031D3D"/>
                </a:solidFill>
              </a:rPr>
              <a:t>Stress testing liquidity and documentation of test scenarios </a:t>
            </a:r>
          </a:p>
          <a:p>
            <a:pPr marL="571500" lvl="1">
              <a:spcBef>
                <a:spcPts val="0"/>
              </a:spcBef>
              <a:spcAft>
                <a:spcPts val="1200"/>
              </a:spcAft>
              <a:buFont typeface="Arial" panose="020B0604020202020204" pitchFamily="34" charset="0"/>
              <a:buChar char="•"/>
              <a:defRPr/>
            </a:pPr>
            <a:r>
              <a:rPr lang="en-US" sz="2000" dirty="0">
                <a:solidFill>
                  <a:srgbClr val="031D3D"/>
                </a:solidFill>
              </a:rPr>
              <a:t>Public disclosure of reserve composition </a:t>
            </a:r>
          </a:p>
          <a:p>
            <a:pPr marL="571500" lvl="1">
              <a:spcBef>
                <a:spcPts val="0"/>
              </a:spcBef>
              <a:spcAft>
                <a:spcPts val="1200"/>
              </a:spcAft>
              <a:buFont typeface="Arial" panose="020B0604020202020204" pitchFamily="34" charset="0"/>
              <a:buChar char="•"/>
              <a:defRPr/>
            </a:pPr>
            <a:r>
              <a:rPr lang="en-US" sz="2000" dirty="0">
                <a:solidFill>
                  <a:srgbClr val="031D3D"/>
                </a:solidFill>
              </a:rPr>
              <a:t>Service-level agreements that embed GENIUS Act compliance clauses</a:t>
            </a:r>
          </a:p>
          <a:p>
            <a:endParaRPr lang="en-US" dirty="0"/>
          </a:p>
        </p:txBody>
      </p:sp>
    </p:spTree>
    <p:extLst>
      <p:ext uri="{BB962C8B-B14F-4D97-AF65-F5344CB8AC3E}">
        <p14:creationId xmlns:p14="http://schemas.microsoft.com/office/powerpoint/2010/main" val="1525648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ED33A-3F82-117F-12F1-ACEA281C2CEF}"/>
              </a:ext>
            </a:extLst>
          </p:cNvPr>
          <p:cNvSpPr>
            <a:spLocks noGrp="1"/>
          </p:cNvSpPr>
          <p:nvPr>
            <p:ph type="ctrTitle"/>
          </p:nvPr>
        </p:nvSpPr>
        <p:spPr>
          <a:xfrm>
            <a:off x="1524000" y="1440611"/>
            <a:ext cx="9144000" cy="1561381"/>
          </a:xfrm>
        </p:spPr>
        <p:txBody>
          <a:bodyPr/>
          <a:lstStyle/>
          <a:p>
            <a:r>
              <a:rPr lang="en-US" sz="3600" dirty="0"/>
              <a:t> </a:t>
            </a:r>
            <a:br>
              <a:rPr lang="en-US" sz="3600" dirty="0"/>
            </a:br>
            <a:br>
              <a:rPr lang="en-US" sz="3600" dirty="0"/>
            </a:br>
            <a:r>
              <a:rPr lang="en-US" sz="3600" dirty="0"/>
              <a:t>Anticipated Rulemaking and Guidance</a:t>
            </a:r>
            <a:br>
              <a:rPr lang="en-US" sz="3600" dirty="0"/>
            </a:br>
            <a:endParaRPr lang="en-US" sz="3600" dirty="0"/>
          </a:p>
        </p:txBody>
      </p:sp>
    </p:spTree>
    <p:extLst>
      <p:ext uri="{BB962C8B-B14F-4D97-AF65-F5344CB8AC3E}">
        <p14:creationId xmlns:p14="http://schemas.microsoft.com/office/powerpoint/2010/main" val="2577269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A8FDE-C69F-3E48-4D26-6701A24D0C88}"/>
              </a:ext>
            </a:extLst>
          </p:cNvPr>
          <p:cNvSpPr>
            <a:spLocks noGrp="1"/>
          </p:cNvSpPr>
          <p:nvPr>
            <p:ph type="title"/>
          </p:nvPr>
        </p:nvSpPr>
        <p:spPr/>
        <p:txBody>
          <a:bodyPr/>
          <a:lstStyle/>
          <a:p>
            <a:r>
              <a:rPr lang="en-US" dirty="0"/>
              <a:t>Treasury’s Advance Notice to Implement GENIUS</a:t>
            </a:r>
          </a:p>
        </p:txBody>
      </p:sp>
      <p:sp>
        <p:nvSpPr>
          <p:cNvPr id="3" name="Footer Placeholder 2">
            <a:extLst>
              <a:ext uri="{FF2B5EF4-FFF2-40B4-BE49-F238E27FC236}">
                <a16:creationId xmlns:a16="http://schemas.microsoft.com/office/drawing/2014/main" id="{9A496847-70DC-4D61-9D5F-4FC3D0E96589}"/>
              </a:ext>
            </a:extLst>
          </p:cNvPr>
          <p:cNvSpPr>
            <a:spLocks noGrp="1"/>
          </p:cNvSpPr>
          <p:nvPr>
            <p:ph type="ftr" sz="quarter" idx="10"/>
          </p:nvPr>
        </p:nvSpPr>
        <p:spPr/>
        <p:txBody>
          <a:bodyPr/>
          <a:lstStyle/>
          <a:p>
            <a:r>
              <a:rPr lang="en-US" dirty="0"/>
              <a:t>© 2025  /  Confidential  /  Slide  23</a:t>
            </a:r>
            <a:endParaRPr dirty="0"/>
          </a:p>
        </p:txBody>
      </p:sp>
      <p:sp>
        <p:nvSpPr>
          <p:cNvPr id="4" name="Text Placeholder 3">
            <a:extLst>
              <a:ext uri="{FF2B5EF4-FFF2-40B4-BE49-F238E27FC236}">
                <a16:creationId xmlns:a16="http://schemas.microsoft.com/office/drawing/2014/main" id="{E821B486-563A-0A72-49BC-F93D039ADAF2}"/>
              </a:ext>
            </a:extLst>
          </p:cNvPr>
          <p:cNvSpPr>
            <a:spLocks noGrp="1"/>
          </p:cNvSpPr>
          <p:nvPr>
            <p:ph type="body" sz="quarter" idx="11"/>
          </p:nvPr>
        </p:nvSpPr>
        <p:spPr/>
        <p:txBody>
          <a:bodyPr/>
          <a:lstStyle/>
          <a:p>
            <a:pPr marL="285750" indent="-285750">
              <a:spcBef>
                <a:spcPts val="1200"/>
              </a:spcBef>
              <a:buFont typeface="Arial" panose="020B0604020202020204" pitchFamily="34" charset="0"/>
              <a:buChar char="•"/>
            </a:pPr>
            <a:r>
              <a:rPr lang="en-US" sz="1800" dirty="0"/>
              <a:t>Last week, Treasury issued an advance notice of proposed rulemaking (ANPRM) to solicit public comment on the implementation of the GENIUS Act (9/19/2025).</a:t>
            </a:r>
          </a:p>
          <a:p>
            <a:pPr marL="285750" indent="-285750">
              <a:spcBef>
                <a:spcPts val="1200"/>
              </a:spcBef>
              <a:buFont typeface="Arial" panose="020B0604020202020204" pitchFamily="34" charset="0"/>
              <a:buChar char="•"/>
            </a:pPr>
            <a:r>
              <a:rPr lang="en-US" sz="1800" dirty="0"/>
              <a:t>Treasury is seeking public comment on potential regulations, including regarding:</a:t>
            </a:r>
          </a:p>
          <a:p>
            <a:pPr marL="571500" lvl="1">
              <a:spcBef>
                <a:spcPts val="1200"/>
              </a:spcBef>
              <a:buFont typeface="Arial" panose="020B0604020202020204" pitchFamily="34" charset="0"/>
              <a:buChar char="•"/>
            </a:pPr>
            <a:r>
              <a:rPr lang="en-US" sz="1800" dirty="0"/>
              <a:t>prohibitions on certain issuances and marketing, </a:t>
            </a:r>
          </a:p>
          <a:p>
            <a:pPr marL="571500" lvl="1">
              <a:spcBef>
                <a:spcPts val="1200"/>
              </a:spcBef>
              <a:buFont typeface="Arial" panose="020B0604020202020204" pitchFamily="34" charset="0"/>
              <a:buChar char="•"/>
            </a:pPr>
            <a:r>
              <a:rPr lang="en-US" sz="1800" dirty="0"/>
              <a:t>Bank Secrecy Act (BSA) anti-money laundering (AML) and sanctions obligations, </a:t>
            </a:r>
          </a:p>
          <a:p>
            <a:pPr marL="571500" lvl="1">
              <a:spcBef>
                <a:spcPts val="1200"/>
              </a:spcBef>
              <a:buFont typeface="Arial" panose="020B0604020202020204" pitchFamily="34" charset="0"/>
              <a:buChar char="•"/>
            </a:pPr>
            <a:r>
              <a:rPr lang="en-US" sz="1800" dirty="0"/>
              <a:t>the balance of state-level oversight with federal oversight, </a:t>
            </a:r>
          </a:p>
          <a:p>
            <a:pPr marL="571500" lvl="1">
              <a:spcBef>
                <a:spcPts val="1200"/>
              </a:spcBef>
              <a:buFont typeface="Arial" panose="020B0604020202020204" pitchFamily="34" charset="0"/>
              <a:buChar char="•"/>
            </a:pPr>
            <a:r>
              <a:rPr lang="en-US" sz="1800" dirty="0"/>
              <a:t>comparable foreign regulatory and supervisory regimes, </a:t>
            </a:r>
          </a:p>
          <a:p>
            <a:pPr marL="571500" lvl="1">
              <a:spcBef>
                <a:spcPts val="1200"/>
              </a:spcBef>
              <a:buFont typeface="Arial" panose="020B0604020202020204" pitchFamily="34" charset="0"/>
              <a:buChar char="•"/>
            </a:pPr>
            <a:r>
              <a:rPr lang="en-US" sz="1800" dirty="0"/>
              <a:t>and tax issues, among other things. </a:t>
            </a:r>
          </a:p>
          <a:p>
            <a:pPr marL="285750" indent="-285750">
              <a:spcBef>
                <a:spcPts val="1200"/>
              </a:spcBef>
              <a:buFont typeface="Arial" panose="020B0604020202020204" pitchFamily="34" charset="0"/>
              <a:buChar char="•"/>
            </a:pPr>
            <a:r>
              <a:rPr lang="en-US" sz="1800" dirty="0"/>
              <a:t>Comments are due on or before </a:t>
            </a:r>
            <a:r>
              <a:rPr lang="en-US" sz="1800" b="1" dirty="0"/>
              <a:t>October 20, 2025</a:t>
            </a:r>
            <a:r>
              <a:rPr lang="en-US" sz="1800" dirty="0"/>
              <a:t>.</a:t>
            </a:r>
          </a:p>
        </p:txBody>
      </p:sp>
    </p:spTree>
    <p:extLst>
      <p:ext uri="{BB962C8B-B14F-4D97-AF65-F5344CB8AC3E}">
        <p14:creationId xmlns:p14="http://schemas.microsoft.com/office/powerpoint/2010/main" val="2958353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27E0AC8-2DBE-F004-3524-81C31A7B4E6D}"/>
              </a:ext>
            </a:extLst>
          </p:cNvPr>
          <p:cNvSpPr>
            <a:spLocks noGrp="1"/>
          </p:cNvSpPr>
          <p:nvPr>
            <p:ph type="title"/>
          </p:nvPr>
        </p:nvSpPr>
        <p:spPr/>
        <p:txBody>
          <a:bodyPr/>
          <a:lstStyle/>
          <a:p>
            <a:r>
              <a:rPr lang="en-US" dirty="0"/>
              <a:t>Anticipated Rulemaking and Inter-Agency Collaboration</a:t>
            </a:r>
          </a:p>
        </p:txBody>
      </p:sp>
      <p:sp>
        <p:nvSpPr>
          <p:cNvPr id="5" name="Text Placeholder 4">
            <a:extLst>
              <a:ext uri="{FF2B5EF4-FFF2-40B4-BE49-F238E27FC236}">
                <a16:creationId xmlns:a16="http://schemas.microsoft.com/office/drawing/2014/main" id="{02E1E6C0-EE09-AF67-0E65-C4B580D34775}"/>
              </a:ext>
            </a:extLst>
          </p:cNvPr>
          <p:cNvSpPr>
            <a:spLocks noGrp="1"/>
          </p:cNvSpPr>
          <p:nvPr>
            <p:ph type="body" sz="quarter" idx="11"/>
          </p:nvPr>
        </p:nvSpPr>
        <p:spPr>
          <a:xfrm>
            <a:off x="1523999" y="1333500"/>
            <a:ext cx="9333297" cy="4489784"/>
          </a:xfrm>
        </p:spPr>
        <p:txBody>
          <a:bodyPr/>
          <a:lstStyle/>
          <a:p>
            <a:pPr>
              <a:spcBef>
                <a:spcPts val="0"/>
              </a:spcBef>
              <a:spcAft>
                <a:spcPts val="1200"/>
              </a:spcAft>
            </a:pPr>
            <a:r>
              <a:rPr lang="en-US" sz="1800" b="1" dirty="0"/>
              <a:t>Stablecoin Certification Review Committee</a:t>
            </a:r>
          </a:p>
          <a:p>
            <a:pPr marL="571500" lvl="1">
              <a:spcBef>
                <a:spcPts val="0"/>
              </a:spcBef>
              <a:spcAft>
                <a:spcPts val="1200"/>
              </a:spcAft>
              <a:buFont typeface="Arial" panose="020B0604020202020204" pitchFamily="34" charset="0"/>
              <a:buChar char="•"/>
            </a:pPr>
            <a:r>
              <a:rPr lang="en-US" sz="1800" dirty="0"/>
              <a:t>Within one year after the enactment of GENIUS, the Committee must issue an interpretive rule clarifying how the Committee will review non-financial public companies that wish to issue payment stablecoins that </a:t>
            </a:r>
            <a:r>
              <a:rPr lang="en-US" sz="1800" dirty="0">
                <a:solidFill>
                  <a:srgbClr val="031D3D"/>
                </a:solidFill>
              </a:rPr>
              <a:t>are not predominantly engaged in one or more financial activities. Such companies are generally prevented from issuing payment stablecoins unless they receive unanimous approval from the Committee. </a:t>
            </a:r>
          </a:p>
          <a:p>
            <a:pPr marL="571500" lvl="1">
              <a:spcBef>
                <a:spcPts val="0"/>
              </a:spcBef>
              <a:spcAft>
                <a:spcPts val="1200"/>
              </a:spcAft>
              <a:buFont typeface="Arial" panose="020B0604020202020204" pitchFamily="34" charset="0"/>
              <a:buChar char="•"/>
            </a:pPr>
            <a:r>
              <a:rPr lang="en-US" sz="1800" dirty="0"/>
              <a:t>The Committee will also determine whether state frameworks are “substantially similar” to the federal regime for stablecoin issuers.</a:t>
            </a:r>
            <a:endParaRPr lang="en-US" sz="1800" dirty="0">
              <a:solidFill>
                <a:srgbClr val="031D3D"/>
              </a:solidFill>
            </a:endParaRPr>
          </a:p>
          <a:p>
            <a:pPr>
              <a:spcBef>
                <a:spcPts val="0"/>
              </a:spcBef>
              <a:spcAft>
                <a:spcPts val="1200"/>
              </a:spcAft>
            </a:pPr>
            <a:r>
              <a:rPr lang="en-US" sz="1800" b="1" dirty="0"/>
              <a:t>Study and report on non-payment stablecoins</a:t>
            </a:r>
          </a:p>
          <a:p>
            <a:pPr marL="628650" lvl="1" indent="-342900">
              <a:spcBef>
                <a:spcPts val="0"/>
              </a:spcBef>
              <a:spcAft>
                <a:spcPts val="1200"/>
              </a:spcAft>
              <a:buFont typeface="Arial" panose="020B0604020202020204" pitchFamily="34" charset="0"/>
              <a:buChar char="•"/>
            </a:pPr>
            <a:r>
              <a:rPr lang="en-US" sz="1800" dirty="0"/>
              <a:t>Within one year of enactment, Treasury (in consultation with Federal Reserve, SEC, CFTC, CFPB, banking agencies, and other relevant regulators) will issue a report on nonpayment stablecoins (e.g., utility, governance, algorithmic tokens). </a:t>
            </a:r>
          </a:p>
          <a:p>
            <a:pPr marL="571500" lvl="1">
              <a:buFont typeface="Arial" panose="020B0604020202020204" pitchFamily="34" charset="0"/>
              <a:buChar char="•"/>
            </a:pPr>
            <a:endParaRPr lang="en-US" sz="2000" dirty="0">
              <a:solidFill>
                <a:srgbClr val="031D3D"/>
              </a:solidFill>
            </a:endParaRPr>
          </a:p>
        </p:txBody>
      </p:sp>
      <p:sp>
        <p:nvSpPr>
          <p:cNvPr id="6" name="Footer Placeholder 5">
            <a:extLst>
              <a:ext uri="{FF2B5EF4-FFF2-40B4-BE49-F238E27FC236}">
                <a16:creationId xmlns:a16="http://schemas.microsoft.com/office/drawing/2014/main" id="{727758DB-D045-85E6-D66D-C97906465E4D}"/>
              </a:ext>
            </a:extLst>
          </p:cNvPr>
          <p:cNvSpPr>
            <a:spLocks noGrp="1"/>
          </p:cNvSpPr>
          <p:nvPr>
            <p:ph type="ftr" sz="quarter" idx="10"/>
          </p:nvPr>
        </p:nvSpPr>
        <p:spPr/>
        <p:txBody>
          <a:bodyPr/>
          <a:lstStyle/>
          <a:p>
            <a:r>
              <a:rPr lang="en-US" dirty="0"/>
              <a:t>© 2025  /  Confidential  /  Slide  24</a:t>
            </a:r>
            <a:endParaRPr dirty="0"/>
          </a:p>
        </p:txBody>
      </p:sp>
    </p:spTree>
    <p:extLst>
      <p:ext uri="{BB962C8B-B14F-4D97-AF65-F5344CB8AC3E}">
        <p14:creationId xmlns:p14="http://schemas.microsoft.com/office/powerpoint/2010/main" val="2584362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F55DA-6D14-B9DA-76DE-A245279FD31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E808BC8-FDC3-F2C6-2920-B61E4BE23F8D}"/>
              </a:ext>
            </a:extLst>
          </p:cNvPr>
          <p:cNvSpPr>
            <a:spLocks noGrp="1"/>
          </p:cNvSpPr>
          <p:nvPr>
            <p:ph type="title"/>
          </p:nvPr>
        </p:nvSpPr>
        <p:spPr/>
        <p:txBody>
          <a:bodyPr/>
          <a:lstStyle/>
          <a:p>
            <a:r>
              <a:rPr lang="en-US" dirty="0"/>
              <a:t>Anticipated Rulemaking and Inter-Agency Collaboration (cont.)</a:t>
            </a:r>
          </a:p>
        </p:txBody>
      </p:sp>
      <p:sp>
        <p:nvSpPr>
          <p:cNvPr id="5" name="Text Placeholder 4">
            <a:extLst>
              <a:ext uri="{FF2B5EF4-FFF2-40B4-BE49-F238E27FC236}">
                <a16:creationId xmlns:a16="http://schemas.microsoft.com/office/drawing/2014/main" id="{7E3AF293-E014-43CF-CBCA-2207C441A637}"/>
              </a:ext>
            </a:extLst>
          </p:cNvPr>
          <p:cNvSpPr>
            <a:spLocks noGrp="1"/>
          </p:cNvSpPr>
          <p:nvPr>
            <p:ph type="body" sz="quarter" idx="11"/>
          </p:nvPr>
        </p:nvSpPr>
        <p:spPr>
          <a:xfrm>
            <a:off x="1523999" y="1333499"/>
            <a:ext cx="9689433" cy="4768917"/>
          </a:xfrm>
        </p:spPr>
        <p:txBody>
          <a:bodyPr/>
          <a:lstStyle/>
          <a:p>
            <a:r>
              <a:rPr lang="en-US" sz="1800" b="1" dirty="0"/>
              <a:t>Joint rulemaking to implement the Act</a:t>
            </a:r>
          </a:p>
          <a:p>
            <a:pPr marL="571500" lvl="1">
              <a:buFont typeface="Arial" panose="020B0604020202020204" pitchFamily="34" charset="0"/>
              <a:buChar char="•"/>
            </a:pPr>
            <a:r>
              <a:rPr lang="en-US" sz="1800" dirty="0"/>
              <a:t>Within one year after enactment of the Act, Treasury, primary federal payment stablecoin regulators (i.e., OCC, Federal Reserve, FDIC, NCUA), and state regulators must promulgate regulations to carry out the Act, including rules on:</a:t>
            </a:r>
          </a:p>
          <a:p>
            <a:pPr marL="857250" lvl="2">
              <a:buFont typeface="Arial" panose="020B0604020202020204" pitchFamily="34" charset="0"/>
              <a:buChar char="•"/>
            </a:pPr>
            <a:r>
              <a:rPr lang="en-US" sz="1800" dirty="0"/>
              <a:t>Capital, liquidity, and risk management </a:t>
            </a:r>
          </a:p>
          <a:p>
            <a:pPr marL="857250" lvl="2">
              <a:buFont typeface="Arial" panose="020B0604020202020204" pitchFamily="34" charset="0"/>
              <a:buChar char="•"/>
            </a:pPr>
            <a:r>
              <a:rPr lang="en-US" sz="1800" dirty="0"/>
              <a:t>Standards for reserve assets and reserve composition (e.g., What assets are permitted as reserves, how reserves are held (custody, segregation), how often reported/examined) </a:t>
            </a:r>
          </a:p>
          <a:p>
            <a:pPr marL="857250" lvl="2">
              <a:buFont typeface="Arial" panose="020B0604020202020204" pitchFamily="34" charset="0"/>
              <a:buChar char="•"/>
            </a:pPr>
            <a:r>
              <a:rPr lang="en-US" sz="1800" dirty="0"/>
              <a:t>Redemption policies and redemption procedures (e.g., how redemption requests should be handled, rights of token holders, transparency of the process) </a:t>
            </a:r>
          </a:p>
          <a:p>
            <a:pPr marL="857250" lvl="2">
              <a:buFont typeface="Arial" panose="020B0604020202020204" pitchFamily="34" charset="0"/>
              <a:buChar char="•"/>
            </a:pPr>
            <a:r>
              <a:rPr lang="en-US" sz="1800" dirty="0"/>
              <a:t>Application, chartering, licensing, and approval process </a:t>
            </a:r>
          </a:p>
          <a:p>
            <a:pPr marL="857250" lvl="2">
              <a:buFont typeface="Arial" panose="020B0604020202020204" pitchFamily="34" charset="0"/>
              <a:buChar char="•"/>
            </a:pPr>
            <a:r>
              <a:rPr lang="en-US" sz="1800" dirty="0"/>
              <a:t>Safe harbors, foreign issuers, comparable regimes (e.g., whether their foreign regulatory regime is “comparable,” safe harbors in certain low-volume circumstances) </a:t>
            </a:r>
          </a:p>
          <a:p>
            <a:pPr marL="857250" lvl="2">
              <a:buFont typeface="Arial" panose="020B0604020202020204" pitchFamily="34" charset="0"/>
              <a:buChar char="•"/>
            </a:pPr>
            <a:r>
              <a:rPr lang="en-US" sz="1800" dirty="0"/>
              <a:t>Prohibition on interest yielding (e.g., what qualifies as generating interest on stablecoins and how far they can go in acting like a traditional bank) </a:t>
            </a:r>
          </a:p>
        </p:txBody>
      </p:sp>
      <p:sp>
        <p:nvSpPr>
          <p:cNvPr id="6" name="Footer Placeholder 5">
            <a:extLst>
              <a:ext uri="{FF2B5EF4-FFF2-40B4-BE49-F238E27FC236}">
                <a16:creationId xmlns:a16="http://schemas.microsoft.com/office/drawing/2014/main" id="{766BF1C1-F5D8-1844-E2D2-3F98B5CE3C17}"/>
              </a:ext>
            </a:extLst>
          </p:cNvPr>
          <p:cNvSpPr>
            <a:spLocks noGrp="1"/>
          </p:cNvSpPr>
          <p:nvPr>
            <p:ph type="ftr" sz="quarter" idx="10"/>
          </p:nvPr>
        </p:nvSpPr>
        <p:spPr/>
        <p:txBody>
          <a:bodyPr/>
          <a:lstStyle/>
          <a:p>
            <a:r>
              <a:rPr lang="en-US" dirty="0"/>
              <a:t>© 2025  /  Confidential  /  Slide  25</a:t>
            </a:r>
            <a:endParaRPr dirty="0"/>
          </a:p>
        </p:txBody>
      </p:sp>
    </p:spTree>
    <p:extLst>
      <p:ext uri="{BB962C8B-B14F-4D97-AF65-F5344CB8AC3E}">
        <p14:creationId xmlns:p14="http://schemas.microsoft.com/office/powerpoint/2010/main" val="35206772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9EE36B2-D038-1940-4C40-58C1494866B0}"/>
              </a:ext>
            </a:extLst>
          </p:cNvPr>
          <p:cNvSpPr>
            <a:spLocks noGrp="1"/>
          </p:cNvSpPr>
          <p:nvPr>
            <p:ph type="ctrTitle"/>
          </p:nvPr>
        </p:nvSpPr>
        <p:spPr>
          <a:xfrm>
            <a:off x="1524000" y="1819891"/>
            <a:ext cx="9144000" cy="721408"/>
          </a:xfrm>
        </p:spPr>
        <p:txBody>
          <a:bodyPr/>
          <a:lstStyle/>
          <a:p>
            <a:r>
              <a:rPr lang="en-US" sz="3600" dirty="0"/>
              <a:t>Looking Forward</a:t>
            </a:r>
          </a:p>
        </p:txBody>
      </p:sp>
    </p:spTree>
    <p:extLst>
      <p:ext uri="{BB962C8B-B14F-4D97-AF65-F5344CB8AC3E}">
        <p14:creationId xmlns:p14="http://schemas.microsoft.com/office/powerpoint/2010/main" val="3803984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0A373F-4EF8-B884-D469-900C2D75F290}"/>
              </a:ext>
            </a:extLst>
          </p:cNvPr>
          <p:cNvSpPr>
            <a:spLocks noGrp="1"/>
          </p:cNvSpPr>
          <p:nvPr>
            <p:ph type="title"/>
          </p:nvPr>
        </p:nvSpPr>
        <p:spPr/>
        <p:txBody>
          <a:bodyPr/>
          <a:lstStyle/>
          <a:p>
            <a:r>
              <a:rPr lang="en-US" dirty="0"/>
              <a:t>Open Questions Under GENIUS and State Regimes</a:t>
            </a:r>
          </a:p>
        </p:txBody>
      </p:sp>
      <p:sp>
        <p:nvSpPr>
          <p:cNvPr id="5" name="Text Placeholder 4">
            <a:extLst>
              <a:ext uri="{FF2B5EF4-FFF2-40B4-BE49-F238E27FC236}">
                <a16:creationId xmlns:a16="http://schemas.microsoft.com/office/drawing/2014/main" id="{E36D26B9-6C6E-21AE-8C04-5B8E26D0F180}"/>
              </a:ext>
            </a:extLst>
          </p:cNvPr>
          <p:cNvSpPr>
            <a:spLocks noGrp="1"/>
          </p:cNvSpPr>
          <p:nvPr>
            <p:ph type="body" sz="quarter" idx="11"/>
          </p:nvPr>
        </p:nvSpPr>
        <p:spPr/>
        <p:txBody>
          <a:bodyPr/>
          <a:lstStyle/>
          <a:p>
            <a:pPr marL="285750" indent="-285750">
              <a:buFont typeface="Arial" panose="020B0604020202020204" pitchFamily="34" charset="0"/>
              <a:buChar char="•"/>
            </a:pPr>
            <a:r>
              <a:rPr lang="en-US" sz="2000" dirty="0"/>
              <a:t>Increased risk in delay in rulemaking and agency actions due to federal staff shortages and interagency coordination challenges </a:t>
            </a:r>
          </a:p>
          <a:p>
            <a:pPr marL="285750" indent="-285750">
              <a:buFont typeface="Arial" panose="020B0604020202020204" pitchFamily="34" charset="0"/>
              <a:buChar char="•"/>
            </a:pPr>
            <a:r>
              <a:rPr lang="en-US" sz="2000" dirty="0"/>
              <a:t>Ambiguity around the allowance of state-issued stablecoins (e.g., Wyoming’s  FRNT) </a:t>
            </a:r>
          </a:p>
          <a:p>
            <a:pPr marL="285750" indent="-285750">
              <a:buFont typeface="Arial" panose="020B0604020202020204" pitchFamily="34" charset="0"/>
              <a:buChar char="•"/>
            </a:pPr>
            <a:r>
              <a:rPr lang="en-US" sz="2000" dirty="0"/>
              <a:t>Transition Thresholds – uncertainty around what happens when issuers cross the $10B mark and transition to federal authority</a:t>
            </a:r>
          </a:p>
          <a:p>
            <a:pPr marL="285750" indent="-285750">
              <a:buFont typeface="Arial" panose="020B0604020202020204" pitchFamily="34" charset="0"/>
              <a:buChar char="•"/>
            </a:pPr>
            <a:r>
              <a:rPr lang="en-US" sz="2000" dirty="0"/>
              <a:t>Enforcement and Consumer Data – unclear priorities for supervision and data-use limits</a:t>
            </a:r>
          </a:p>
          <a:p>
            <a:pPr marL="285750" indent="-285750">
              <a:buFont typeface="Arial" panose="020B0604020202020204" pitchFamily="34" charset="0"/>
              <a:buChar char="•"/>
            </a:pPr>
            <a:r>
              <a:rPr lang="en-US" sz="2000" dirty="0"/>
              <a:t>Preemption and Dual Regime Concerns</a:t>
            </a:r>
          </a:p>
          <a:p>
            <a:pPr marL="571500" lvl="1">
              <a:buFont typeface="Arial" panose="020B0604020202020204" pitchFamily="34" charset="0"/>
              <a:buChar char="•"/>
            </a:pPr>
            <a:r>
              <a:rPr lang="en-US" sz="2000" dirty="0"/>
              <a:t>Concern about dual state and federal compliance obligations being overly burdensome</a:t>
            </a:r>
          </a:p>
          <a:p>
            <a:pPr marL="571500" lvl="1">
              <a:buFont typeface="Arial" panose="020B0604020202020204" pitchFamily="34" charset="0"/>
              <a:buChar char="•"/>
            </a:pPr>
            <a:r>
              <a:rPr lang="en-US" sz="2000" dirty="0"/>
              <a:t>Extent to which federal rules preempt state regimes (e.g., </a:t>
            </a:r>
            <a:r>
              <a:rPr lang="en-US" sz="2000" dirty="0" err="1"/>
              <a:t>e.NYDFS</a:t>
            </a:r>
            <a:r>
              <a:rPr lang="en-US" sz="2000" dirty="0"/>
              <a:t> </a:t>
            </a:r>
            <a:r>
              <a:rPr lang="en-US" sz="2000" dirty="0" err="1"/>
              <a:t>BitLicense</a:t>
            </a:r>
            <a:r>
              <a:rPr lang="en-US" sz="2000" dirty="0"/>
              <a:t>, Wyoming SPDI) </a:t>
            </a:r>
          </a:p>
        </p:txBody>
      </p:sp>
      <p:sp>
        <p:nvSpPr>
          <p:cNvPr id="6" name="Footer Placeholder 5">
            <a:extLst>
              <a:ext uri="{FF2B5EF4-FFF2-40B4-BE49-F238E27FC236}">
                <a16:creationId xmlns:a16="http://schemas.microsoft.com/office/drawing/2014/main" id="{2607FFF4-5C8F-DFD0-5612-0AB3EC700F94}"/>
              </a:ext>
            </a:extLst>
          </p:cNvPr>
          <p:cNvSpPr>
            <a:spLocks noGrp="1"/>
          </p:cNvSpPr>
          <p:nvPr>
            <p:ph type="ftr" sz="quarter" idx="10"/>
          </p:nvPr>
        </p:nvSpPr>
        <p:spPr/>
        <p:txBody>
          <a:bodyPr/>
          <a:lstStyle/>
          <a:p>
            <a:r>
              <a:rPr lang="en-US" dirty="0"/>
              <a:t>© 2025  /  Confidential  /  Slide  27</a:t>
            </a:r>
            <a:endParaRPr dirty="0"/>
          </a:p>
        </p:txBody>
      </p:sp>
    </p:spTree>
    <p:extLst>
      <p:ext uri="{BB962C8B-B14F-4D97-AF65-F5344CB8AC3E}">
        <p14:creationId xmlns:p14="http://schemas.microsoft.com/office/powerpoint/2010/main" val="39812430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794E3-3B67-A8A9-FF16-D048B7B97372}"/>
              </a:ext>
            </a:extLst>
          </p:cNvPr>
          <p:cNvSpPr>
            <a:spLocks noGrp="1"/>
          </p:cNvSpPr>
          <p:nvPr>
            <p:ph type="title"/>
          </p:nvPr>
        </p:nvSpPr>
        <p:spPr/>
        <p:txBody>
          <a:bodyPr/>
          <a:lstStyle/>
          <a:p>
            <a:r>
              <a:rPr lang="en-US" dirty="0"/>
              <a:t>CLARITY Act (H.R. 3633)</a:t>
            </a:r>
          </a:p>
        </p:txBody>
      </p:sp>
      <p:sp>
        <p:nvSpPr>
          <p:cNvPr id="3" name="Footer Placeholder 2">
            <a:extLst>
              <a:ext uri="{FF2B5EF4-FFF2-40B4-BE49-F238E27FC236}">
                <a16:creationId xmlns:a16="http://schemas.microsoft.com/office/drawing/2014/main" id="{B79C4320-248E-BF93-39B8-F457C6CF3D74}"/>
              </a:ext>
            </a:extLst>
          </p:cNvPr>
          <p:cNvSpPr>
            <a:spLocks noGrp="1"/>
          </p:cNvSpPr>
          <p:nvPr>
            <p:ph type="ftr" sz="quarter" idx="10"/>
          </p:nvPr>
        </p:nvSpPr>
        <p:spPr/>
        <p:txBody>
          <a:bodyPr/>
          <a:lstStyle/>
          <a:p>
            <a:r>
              <a:rPr lang="en-US" dirty="0"/>
              <a:t>© 2025  /  Confidential  /  Slide  28</a:t>
            </a:r>
            <a:endParaRPr dirty="0"/>
          </a:p>
        </p:txBody>
      </p:sp>
      <p:sp>
        <p:nvSpPr>
          <p:cNvPr id="4" name="Text Placeholder 3">
            <a:extLst>
              <a:ext uri="{FF2B5EF4-FFF2-40B4-BE49-F238E27FC236}">
                <a16:creationId xmlns:a16="http://schemas.microsoft.com/office/drawing/2014/main" id="{05019AD2-BD44-DF2E-D1B4-F52EA2358989}"/>
              </a:ext>
            </a:extLst>
          </p:cNvPr>
          <p:cNvSpPr>
            <a:spLocks noGrp="1"/>
          </p:cNvSpPr>
          <p:nvPr>
            <p:ph type="body" sz="quarter" idx="11"/>
          </p:nvPr>
        </p:nvSpPr>
        <p:spPr>
          <a:xfrm>
            <a:off x="1414914" y="1086927"/>
            <a:ext cx="9253086" cy="4909611"/>
          </a:xfrm>
        </p:spPr>
        <p:txBody>
          <a:bodyPr/>
          <a:lstStyle/>
          <a:p>
            <a:pPr marL="571500" lvl="1">
              <a:buFont typeface="Arial" panose="020B0604020202020204" pitchFamily="34" charset="0"/>
              <a:buChar char="•"/>
            </a:pPr>
            <a:r>
              <a:rPr lang="en-US" sz="1800" dirty="0"/>
              <a:t>Passed the U.S. House in July 2025. Currently in committee in the Senate. </a:t>
            </a:r>
          </a:p>
          <a:p>
            <a:pPr marL="571500" lvl="1">
              <a:buFont typeface="Arial" panose="020B0604020202020204" pitchFamily="34" charset="0"/>
              <a:buChar char="•"/>
            </a:pPr>
            <a:r>
              <a:rPr lang="en-US" sz="1800" dirty="0"/>
              <a:t>Would establish comprehensive market structure regulation for digital asset activities.</a:t>
            </a:r>
          </a:p>
          <a:p>
            <a:pPr marL="571500" lvl="1">
              <a:buFont typeface="Arial" panose="020B0604020202020204" pitchFamily="34" charset="0"/>
              <a:buChar char="•"/>
            </a:pPr>
            <a:r>
              <a:rPr lang="en-US" sz="1800" b="1" dirty="0"/>
              <a:t>Defines “Digital Commodities” vs. “Securities”</a:t>
            </a:r>
          </a:p>
          <a:p>
            <a:pPr marL="857250" lvl="2">
              <a:buFont typeface="Arial" panose="020B0604020202020204" pitchFamily="34" charset="0"/>
              <a:buChar char="•"/>
            </a:pPr>
            <a:r>
              <a:rPr lang="en-US" sz="1800" dirty="0"/>
              <a:t>Codifies that a digital asset sold under an investment contract is not itself a security.</a:t>
            </a:r>
          </a:p>
          <a:p>
            <a:pPr marL="857250" lvl="2">
              <a:buFont typeface="Arial" panose="020B0604020202020204" pitchFamily="34" charset="0"/>
              <a:buChar char="•"/>
            </a:pPr>
            <a:r>
              <a:rPr lang="en-US" sz="1800" dirty="0"/>
              <a:t>SEC retains jurisdiction over the contract (initial fundraising); CFTC regulates digital commodities in secondary markets.</a:t>
            </a:r>
          </a:p>
          <a:p>
            <a:pPr marL="857250" lvl="2">
              <a:buFont typeface="Arial" panose="020B0604020202020204" pitchFamily="34" charset="0"/>
              <a:buChar char="•"/>
            </a:pPr>
            <a:r>
              <a:rPr lang="en-US" sz="1800" dirty="0"/>
              <a:t>Attempts to resolve long-standing uncertainty over token classification.</a:t>
            </a:r>
          </a:p>
          <a:p>
            <a:pPr marL="571500" lvl="1">
              <a:buFont typeface="Arial" panose="020B0604020202020204" pitchFamily="34" charset="0"/>
              <a:buChar char="•"/>
            </a:pPr>
            <a:r>
              <a:rPr lang="en-US" sz="1800" b="1" dirty="0"/>
              <a:t>Creates Exempt Pathway for Token Offerings</a:t>
            </a:r>
          </a:p>
          <a:p>
            <a:pPr marL="857250" lvl="2">
              <a:buFont typeface="Arial" panose="020B0604020202020204" pitchFamily="34" charset="0"/>
              <a:buChar char="•"/>
            </a:pPr>
            <a:r>
              <a:rPr lang="en-US" sz="1800" dirty="0"/>
              <a:t>Developers may raise capital without full SEC registration if they meet disclosure requirements.</a:t>
            </a:r>
          </a:p>
          <a:p>
            <a:pPr marL="857250" lvl="2">
              <a:buFont typeface="Arial" panose="020B0604020202020204" pitchFamily="34" charset="0"/>
              <a:buChar char="•"/>
            </a:pPr>
            <a:r>
              <a:rPr lang="en-US" sz="1800" dirty="0"/>
              <a:t>Once a blockchain project reaches “maturity,” its tokens are treated as commodities.</a:t>
            </a:r>
          </a:p>
          <a:p>
            <a:pPr marL="857250" lvl="2">
              <a:buFont typeface="Arial" panose="020B0604020202020204" pitchFamily="34" charset="0"/>
              <a:buChar char="•"/>
            </a:pPr>
            <a:r>
              <a:rPr lang="en-US" sz="1800" dirty="0"/>
              <a:t>Disclosure regime includes team info, </a:t>
            </a:r>
            <a:r>
              <a:rPr lang="en-US" sz="1800" dirty="0" err="1"/>
              <a:t>tokenomics</a:t>
            </a:r>
            <a:r>
              <a:rPr lang="en-US" sz="1800" dirty="0"/>
              <a:t>, risks, and governance.</a:t>
            </a:r>
          </a:p>
          <a:p>
            <a:endParaRPr lang="en-US" dirty="0"/>
          </a:p>
        </p:txBody>
      </p:sp>
    </p:spTree>
    <p:extLst>
      <p:ext uri="{BB962C8B-B14F-4D97-AF65-F5344CB8AC3E}">
        <p14:creationId xmlns:p14="http://schemas.microsoft.com/office/powerpoint/2010/main" val="3733527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F8386-6327-04F7-EDED-433EFD6E5101}"/>
              </a:ext>
            </a:extLst>
          </p:cNvPr>
          <p:cNvSpPr>
            <a:spLocks noGrp="1"/>
          </p:cNvSpPr>
          <p:nvPr>
            <p:ph type="title"/>
          </p:nvPr>
        </p:nvSpPr>
        <p:spPr/>
        <p:txBody>
          <a:bodyPr/>
          <a:lstStyle/>
          <a:p>
            <a:r>
              <a:rPr lang="en-US" dirty="0"/>
              <a:t>CLARITY Act: Overview </a:t>
            </a:r>
          </a:p>
        </p:txBody>
      </p:sp>
      <p:sp>
        <p:nvSpPr>
          <p:cNvPr id="3" name="Footer Placeholder 2">
            <a:extLst>
              <a:ext uri="{FF2B5EF4-FFF2-40B4-BE49-F238E27FC236}">
                <a16:creationId xmlns:a16="http://schemas.microsoft.com/office/drawing/2014/main" id="{5D1810C6-6B77-A60D-D8D7-B77264FCE92E}"/>
              </a:ext>
            </a:extLst>
          </p:cNvPr>
          <p:cNvSpPr>
            <a:spLocks noGrp="1"/>
          </p:cNvSpPr>
          <p:nvPr>
            <p:ph type="ftr" sz="quarter" idx="10"/>
          </p:nvPr>
        </p:nvSpPr>
        <p:spPr/>
        <p:txBody>
          <a:bodyPr/>
          <a:lstStyle/>
          <a:p>
            <a:r>
              <a:rPr lang="en-US" dirty="0"/>
              <a:t>© 2025  /  Confidential  /  Slide  29</a:t>
            </a:r>
            <a:endParaRPr dirty="0"/>
          </a:p>
        </p:txBody>
      </p:sp>
      <p:sp>
        <p:nvSpPr>
          <p:cNvPr id="4" name="Text Placeholder 3">
            <a:extLst>
              <a:ext uri="{FF2B5EF4-FFF2-40B4-BE49-F238E27FC236}">
                <a16:creationId xmlns:a16="http://schemas.microsoft.com/office/drawing/2014/main" id="{C6BB4F6E-710B-501C-32D5-3F4E4B8EEFFE}"/>
              </a:ext>
            </a:extLst>
          </p:cNvPr>
          <p:cNvSpPr>
            <a:spLocks noGrp="1"/>
          </p:cNvSpPr>
          <p:nvPr>
            <p:ph type="body" sz="quarter" idx="11"/>
          </p:nvPr>
        </p:nvSpPr>
        <p:spPr/>
        <p:txBody>
          <a:bodyPr/>
          <a:lstStyle/>
          <a:p>
            <a:pPr marL="285750" indent="-285750">
              <a:spcBef>
                <a:spcPts val="0"/>
              </a:spcBef>
              <a:spcAft>
                <a:spcPts val="800"/>
              </a:spcAft>
              <a:buFont typeface="Arial" panose="020B0604020202020204" pitchFamily="34" charset="0"/>
              <a:buChar char="•"/>
            </a:pPr>
            <a:r>
              <a:rPr lang="en-US" b="1" dirty="0"/>
              <a:t>CFTC Given Primary Authority Over Spot Markets (trading of crypto tokens that are not securities)</a:t>
            </a:r>
          </a:p>
          <a:p>
            <a:pPr marL="571500" lvl="1">
              <a:spcBef>
                <a:spcPts val="0"/>
              </a:spcBef>
              <a:spcAft>
                <a:spcPts val="800"/>
              </a:spcAft>
              <a:buFont typeface="Arial" panose="020B0604020202020204" pitchFamily="34" charset="0"/>
              <a:buChar char="•"/>
            </a:pPr>
            <a:r>
              <a:rPr lang="en-US" dirty="0"/>
              <a:t>Establishes new registration categories for exchanges, brokers, dealers.</a:t>
            </a:r>
          </a:p>
          <a:p>
            <a:pPr marL="571500" lvl="1">
              <a:spcBef>
                <a:spcPts val="0"/>
              </a:spcBef>
              <a:spcAft>
                <a:spcPts val="800"/>
              </a:spcAft>
              <a:buFont typeface="Arial" panose="020B0604020202020204" pitchFamily="34" charset="0"/>
              <a:buChar char="•"/>
            </a:pPr>
            <a:r>
              <a:rPr lang="en-US" dirty="0"/>
              <a:t>Applies AML, customer protection, segregation of assets, and membership in registered futures associations.</a:t>
            </a:r>
          </a:p>
          <a:p>
            <a:pPr marL="285750" indent="-285750">
              <a:spcBef>
                <a:spcPts val="0"/>
              </a:spcBef>
              <a:spcAft>
                <a:spcPts val="800"/>
              </a:spcAft>
              <a:buFont typeface="Arial" panose="020B0604020202020204" pitchFamily="34" charset="0"/>
              <a:buChar char="•"/>
            </a:pPr>
            <a:r>
              <a:rPr lang="en-US" b="1" dirty="0"/>
              <a:t>Provisional Registration Available</a:t>
            </a:r>
          </a:p>
          <a:p>
            <a:pPr marL="571500" lvl="1">
              <a:spcBef>
                <a:spcPts val="0"/>
              </a:spcBef>
              <a:spcAft>
                <a:spcPts val="800"/>
              </a:spcAft>
              <a:buFont typeface="Arial" panose="020B0604020202020204" pitchFamily="34" charset="0"/>
              <a:buChar char="•"/>
            </a:pPr>
            <a:r>
              <a:rPr lang="en-US" dirty="0"/>
              <a:t>Allows existing platforms to operate legally while CFTC finalizes full rules.</a:t>
            </a:r>
          </a:p>
          <a:p>
            <a:pPr marL="285750" indent="-285750">
              <a:spcBef>
                <a:spcPts val="0"/>
              </a:spcBef>
              <a:spcAft>
                <a:spcPts val="800"/>
              </a:spcAft>
              <a:buFont typeface="Arial" panose="020B0604020202020204" pitchFamily="34" charset="0"/>
              <a:buChar char="•"/>
            </a:pPr>
            <a:r>
              <a:rPr lang="en-US" b="1" dirty="0"/>
              <a:t>Alternative Trading System (ATS)/ Broker Dealer (BD) Crossover Rules</a:t>
            </a:r>
          </a:p>
          <a:p>
            <a:pPr marL="571500" lvl="1">
              <a:spcBef>
                <a:spcPts val="0"/>
              </a:spcBef>
              <a:spcAft>
                <a:spcPts val="800"/>
              </a:spcAft>
              <a:buFont typeface="Arial" panose="020B0604020202020204" pitchFamily="34" charset="0"/>
              <a:buChar char="•"/>
            </a:pPr>
            <a:r>
              <a:rPr lang="en-US" dirty="0"/>
              <a:t>SEC-registered firms may handle limited digital commodities activity without dual registration.</a:t>
            </a:r>
          </a:p>
          <a:p>
            <a:pPr marL="571500" lvl="1">
              <a:spcBef>
                <a:spcPts val="0"/>
              </a:spcBef>
              <a:spcAft>
                <a:spcPts val="800"/>
              </a:spcAft>
              <a:buFont typeface="Arial" panose="020B0604020202020204" pitchFamily="34" charset="0"/>
              <a:buChar char="•"/>
            </a:pPr>
            <a:r>
              <a:rPr lang="en-US" dirty="0"/>
              <a:t>Thresholds: ≤25% of trading volume or $50B/quarter for ATSs; ≤10% of revenue for </a:t>
            </a:r>
            <a:r>
              <a:rPr lang="en-US" dirty="0" err="1"/>
              <a:t>BDs.</a:t>
            </a:r>
            <a:endParaRPr lang="en-US" dirty="0"/>
          </a:p>
          <a:p>
            <a:pPr marL="285750" indent="-285750">
              <a:spcBef>
                <a:spcPts val="0"/>
              </a:spcBef>
              <a:spcAft>
                <a:spcPts val="800"/>
              </a:spcAft>
              <a:buFont typeface="Arial" panose="020B0604020202020204" pitchFamily="34" charset="0"/>
              <a:buChar char="•"/>
            </a:pPr>
            <a:r>
              <a:rPr lang="en-US" b="1" dirty="0"/>
              <a:t>DeFi and Infrastructure Clarity</a:t>
            </a:r>
          </a:p>
          <a:p>
            <a:pPr marL="571500" lvl="1">
              <a:spcBef>
                <a:spcPts val="0"/>
              </a:spcBef>
              <a:spcAft>
                <a:spcPts val="800"/>
              </a:spcAft>
              <a:buFont typeface="Arial" panose="020B0604020202020204" pitchFamily="34" charset="0"/>
              <a:buChar char="•"/>
            </a:pPr>
            <a:r>
              <a:rPr lang="en-US" dirty="0"/>
              <a:t>Non-custodial actors (e.g., developers, validators) are not treated as financial intermediaries or money transmitters. Non-custodial developers and validators are explicitly exempt from money transmission and are not treated as financial intermediaries.</a:t>
            </a:r>
          </a:p>
          <a:p>
            <a:endParaRPr lang="en-US" dirty="0"/>
          </a:p>
        </p:txBody>
      </p:sp>
    </p:spTree>
    <p:extLst>
      <p:ext uri="{BB962C8B-B14F-4D97-AF65-F5344CB8AC3E}">
        <p14:creationId xmlns:p14="http://schemas.microsoft.com/office/powerpoint/2010/main" val="3898283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EAE6B6-B7F6-2087-672C-6F11645F0B23}"/>
              </a:ext>
            </a:extLst>
          </p:cNvPr>
          <p:cNvSpPr>
            <a:spLocks noGrp="1"/>
          </p:cNvSpPr>
          <p:nvPr>
            <p:ph type="title"/>
          </p:nvPr>
        </p:nvSpPr>
        <p:spPr/>
        <p:txBody>
          <a:bodyPr/>
          <a:lstStyle/>
          <a:p>
            <a:r>
              <a:rPr lang="en-US" dirty="0"/>
              <a:t>Agenda</a:t>
            </a:r>
          </a:p>
        </p:txBody>
      </p:sp>
      <p:sp>
        <p:nvSpPr>
          <p:cNvPr id="5" name="Footer Placeholder 4">
            <a:extLst>
              <a:ext uri="{FF2B5EF4-FFF2-40B4-BE49-F238E27FC236}">
                <a16:creationId xmlns:a16="http://schemas.microsoft.com/office/drawing/2014/main" id="{AA05BDD9-08E0-FBA8-47A1-30FB13FF7473}"/>
              </a:ext>
            </a:extLst>
          </p:cNvPr>
          <p:cNvSpPr>
            <a:spLocks noGrp="1"/>
          </p:cNvSpPr>
          <p:nvPr>
            <p:ph type="ftr" sz="quarter" idx="10"/>
          </p:nvPr>
        </p:nvSpPr>
        <p:spPr/>
        <p:txBody>
          <a:bodyPr/>
          <a:lstStyle/>
          <a:p>
            <a:r>
              <a:rPr lang="en-US" dirty="0"/>
              <a:t>© 2025  /  Confidential  /  Slide  3</a:t>
            </a:r>
            <a:endParaRPr dirty="0"/>
          </a:p>
        </p:txBody>
      </p:sp>
      <p:sp>
        <p:nvSpPr>
          <p:cNvPr id="7" name="Text Placeholder 6">
            <a:extLst>
              <a:ext uri="{FF2B5EF4-FFF2-40B4-BE49-F238E27FC236}">
                <a16:creationId xmlns:a16="http://schemas.microsoft.com/office/drawing/2014/main" id="{38C49641-81AD-5604-D7B6-CA3B104EC9C7}"/>
              </a:ext>
            </a:extLst>
          </p:cNvPr>
          <p:cNvSpPr>
            <a:spLocks noGrp="1"/>
          </p:cNvSpPr>
          <p:nvPr>
            <p:ph type="body" sz="quarter" idx="11"/>
          </p:nvPr>
        </p:nvSpPr>
        <p:spPr>
          <a:xfrm>
            <a:off x="1524000" y="1333499"/>
            <a:ext cx="9144000" cy="4592847"/>
          </a:xfrm>
        </p:spPr>
        <p:txBody>
          <a:bodyPr numCol="2"/>
          <a:lstStyle/>
          <a:p>
            <a:pPr marL="342900" marR="0" lvl="0" indent="-342900" algn="l" defTabSz="914400" rtl="0" eaLnBrk="1" fontAlgn="auto" latinLnBrk="0" hangingPunct="1">
              <a:lnSpc>
                <a:spcPct val="100000"/>
              </a:lnSpc>
              <a:spcBef>
                <a:spcPts val="0"/>
              </a:spcBef>
              <a:spcAft>
                <a:spcPts val="1400"/>
              </a:spcAft>
              <a:buClr>
                <a:srgbClr val="00ACB6"/>
              </a:buClr>
              <a:buSzTx/>
              <a:buFont typeface="Arial" panose="020B0604020202020204" pitchFamily="34" charset="0"/>
              <a:buChar char="•"/>
              <a:tabLst/>
              <a:defRPr/>
            </a:pPr>
            <a:r>
              <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The Current Stablecoin Regulatory Landscape</a:t>
            </a:r>
          </a:p>
          <a:p>
            <a:pPr marL="342900" indent="-342900">
              <a:spcBef>
                <a:spcPts val="0"/>
              </a:spcBef>
              <a:spcAft>
                <a:spcPts val="1400"/>
              </a:spcAft>
              <a:buFont typeface="Arial" panose="020B0604020202020204" pitchFamily="34" charset="0"/>
              <a:buChar char="•"/>
              <a:defRPr/>
            </a:pPr>
            <a:r>
              <a:rPr lang="en-US" sz="2000" dirty="0">
                <a:solidFill>
                  <a:srgbClr val="031D3D"/>
                </a:solidFill>
              </a:rPr>
              <a:t>GENIUS Act Overview</a:t>
            </a:r>
          </a:p>
          <a:p>
            <a:pPr marL="914400" lvl="2" indent="-342900">
              <a:spcBef>
                <a:spcPts val="0"/>
              </a:spcBef>
              <a:spcAft>
                <a:spcPts val="1400"/>
              </a:spcAft>
              <a:buFont typeface="Arial" panose="020B0604020202020204" pitchFamily="34" charset="0"/>
              <a:buChar char="•"/>
              <a:defRPr/>
            </a:pPr>
            <a:r>
              <a:rPr kumimoji="0" lang="en-US" sz="20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rPr>
              <a:t>DASPs</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Federal-State Interplay</a:t>
            </a:r>
          </a:p>
          <a:p>
            <a:pPr marL="342900" indent="-342900">
              <a:spcBef>
                <a:spcPts val="0"/>
              </a:spcBef>
              <a:spcAft>
                <a:spcPts val="1400"/>
              </a:spcAft>
              <a:buFont typeface="Arial" panose="020B0604020202020204" pitchFamily="34" charset="0"/>
              <a:buChar char="•"/>
              <a:defRPr/>
            </a:pPr>
            <a:r>
              <a:rPr lang="en-US" sz="2000" dirty="0">
                <a:solidFill>
                  <a:srgbClr val="031D3D"/>
                </a:solidFill>
              </a:rPr>
              <a:t>Building the Compliance Playbook</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Controls that Regulators Expect</a:t>
            </a:r>
          </a:p>
          <a:p>
            <a:pPr marL="342900" indent="-342900">
              <a:spcBef>
                <a:spcPts val="0"/>
              </a:spcBef>
              <a:spcAft>
                <a:spcPts val="1400"/>
              </a:spcAft>
              <a:buFont typeface="Arial" panose="020B0604020202020204" pitchFamily="34" charset="0"/>
              <a:buChar char="•"/>
              <a:defRPr/>
            </a:pPr>
            <a:r>
              <a:rPr lang="en-US" sz="2000" dirty="0">
                <a:solidFill>
                  <a:srgbClr val="031D3D"/>
                </a:solidFill>
              </a:rPr>
              <a:t>Supervision and Enforcement Themes</a:t>
            </a:r>
          </a:p>
          <a:p>
            <a:pPr marL="628650" lvl="1" indent="-342900">
              <a:spcBef>
                <a:spcPts val="0"/>
              </a:spcBef>
              <a:spcAft>
                <a:spcPts val="1400"/>
              </a:spcAft>
              <a:buFont typeface="Arial" panose="020B0604020202020204" pitchFamily="34" charset="0"/>
              <a:buChar char="•"/>
              <a:defRPr/>
            </a:pPr>
            <a:endParaRPr lang="en-US" sz="2000" dirty="0">
              <a:solidFill>
                <a:srgbClr val="031D3D"/>
              </a:solidFill>
            </a:endParaRPr>
          </a:p>
          <a:p>
            <a:pPr marL="628650" lvl="1" indent="-342900">
              <a:spcBef>
                <a:spcPts val="0"/>
              </a:spcBef>
              <a:spcAft>
                <a:spcPts val="1400"/>
              </a:spcAft>
              <a:buFont typeface="Arial" panose="020B0604020202020204" pitchFamily="34" charset="0"/>
              <a:buChar char="•"/>
              <a:defRPr/>
            </a:pPr>
            <a:endParaRPr lang="en-US" sz="2000" dirty="0">
              <a:solidFill>
                <a:srgbClr val="031D3D"/>
              </a:solidFill>
            </a:endParaRPr>
          </a:p>
          <a:p>
            <a:pPr marL="628650" lvl="1" indent="-342900">
              <a:spcBef>
                <a:spcPts val="0"/>
              </a:spcBef>
              <a:spcAft>
                <a:spcPts val="1400"/>
              </a:spcAft>
              <a:buFont typeface="Arial" panose="020B0604020202020204" pitchFamily="34" charset="0"/>
              <a:buChar char="•"/>
              <a:defRPr/>
            </a:pPr>
            <a:endParaRPr lang="en-US" sz="2000" dirty="0">
              <a:solidFill>
                <a:srgbClr val="031D3D"/>
              </a:solidFill>
            </a:endParaRPr>
          </a:p>
          <a:p>
            <a:pPr marL="628650" lvl="1" indent="-342900">
              <a:spcBef>
                <a:spcPts val="0"/>
              </a:spcBef>
              <a:spcAft>
                <a:spcPts val="1400"/>
              </a:spcAft>
              <a:buFont typeface="Arial" panose="020B0604020202020204" pitchFamily="34" charset="0"/>
              <a:buChar char="•"/>
              <a:defRPr/>
            </a:pPr>
            <a:endParaRPr lang="en-US" sz="2000" dirty="0">
              <a:solidFill>
                <a:srgbClr val="031D3D"/>
              </a:solidFill>
            </a:endParaRPr>
          </a:p>
          <a:p>
            <a:pPr marL="628650" lvl="1" indent="-342900">
              <a:spcBef>
                <a:spcPts val="0"/>
              </a:spcBef>
              <a:spcAft>
                <a:spcPts val="1400"/>
              </a:spcAft>
              <a:buFont typeface="Arial" panose="020B0604020202020204" pitchFamily="34" charset="0"/>
              <a:buChar char="•"/>
              <a:defRPr/>
            </a:pPr>
            <a:r>
              <a:rPr lang="en-US" sz="2000" dirty="0">
                <a:solidFill>
                  <a:srgbClr val="031D3D"/>
                </a:solidFill>
              </a:rPr>
              <a:t>Practical Steps for Scaling Safely</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Translating requirements into program artifacts</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Balancing innovation with controls</a:t>
            </a:r>
          </a:p>
          <a:p>
            <a:pPr marL="628650" lvl="1" indent="-342900">
              <a:spcBef>
                <a:spcPts val="0"/>
              </a:spcBef>
              <a:spcAft>
                <a:spcPts val="1400"/>
              </a:spcAft>
              <a:buFont typeface="Arial" panose="020B0604020202020204" pitchFamily="34" charset="0"/>
              <a:buChar char="•"/>
              <a:defRPr/>
            </a:pPr>
            <a:r>
              <a:rPr lang="en-US" sz="2000" dirty="0">
                <a:solidFill>
                  <a:srgbClr val="031D3D"/>
                </a:solidFill>
              </a:rPr>
              <a:t>Looking Forward</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Anticipated rulemaking and guidance</a:t>
            </a:r>
          </a:p>
          <a:p>
            <a:pPr marL="914400" lvl="2" indent="-342900">
              <a:spcBef>
                <a:spcPts val="0"/>
              </a:spcBef>
              <a:spcAft>
                <a:spcPts val="1400"/>
              </a:spcAft>
              <a:buFont typeface="Arial" panose="020B0604020202020204" pitchFamily="34" charset="0"/>
              <a:buChar char="•"/>
              <a:defRPr/>
            </a:pPr>
            <a:r>
              <a:rPr lang="en-US" sz="2000" dirty="0">
                <a:solidFill>
                  <a:srgbClr val="031D3D"/>
                </a:solidFill>
              </a:rPr>
              <a:t>Open questions under GENIUS</a:t>
            </a:r>
          </a:p>
          <a:p>
            <a:pPr marL="1143000" lvl="3" indent="-342900">
              <a:spcBef>
                <a:spcPts val="0"/>
              </a:spcBef>
              <a:spcAft>
                <a:spcPts val="1400"/>
              </a:spcAft>
              <a:buFont typeface="Arial" panose="020B0604020202020204" pitchFamily="34" charset="0"/>
              <a:buChar char="•"/>
              <a:defRPr/>
            </a:pPr>
            <a:endParaRPr lang="en-US" sz="2400" dirty="0">
              <a:solidFill>
                <a:srgbClr val="031D3D"/>
              </a:solidFill>
            </a:endParaRPr>
          </a:p>
          <a:p>
            <a:pPr marL="914400" lvl="2" indent="-342900">
              <a:spcBef>
                <a:spcPts val="0"/>
              </a:spcBef>
              <a:spcAft>
                <a:spcPts val="1400"/>
              </a:spcAft>
              <a:buFont typeface="Arial" panose="020B0604020202020204" pitchFamily="34" charset="0"/>
              <a:buChar char="•"/>
              <a:defRPr/>
            </a:pPr>
            <a:endParaRPr kumimoji="0" lang="en-US" sz="24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endParaRPr>
          </a:p>
          <a:p>
            <a:pPr marL="914400" lvl="2" indent="-342900">
              <a:spcBef>
                <a:spcPts val="0"/>
              </a:spcBef>
              <a:spcAft>
                <a:spcPts val="1400"/>
              </a:spcAft>
              <a:buFont typeface="Arial" panose="020B0604020202020204" pitchFamily="34" charset="0"/>
              <a:buChar char="•"/>
              <a:defRPr/>
            </a:pPr>
            <a:endParaRPr kumimoji="0" lang="en-US" sz="2400" b="0" i="0" u="none" strike="noStrike" kern="1200" cap="none" spc="0" normalizeH="0" baseline="0" noProof="0" dirty="0">
              <a:ln>
                <a:noFill/>
              </a:ln>
              <a:solidFill>
                <a:srgbClr val="031D3D"/>
              </a:solidFill>
              <a:effectLst/>
              <a:uLnTx/>
              <a:uFillTx/>
              <a:latin typeface="Georgia" panose="02040502050405020303" pitchFamily="18" charset="0"/>
              <a:ea typeface="+mn-ea"/>
              <a:cs typeface="+mn-cs"/>
            </a:endParaRPr>
          </a:p>
          <a:p>
            <a:endParaRPr lang="en-US" sz="1800" dirty="0"/>
          </a:p>
        </p:txBody>
      </p:sp>
    </p:spTree>
    <p:extLst>
      <p:ext uri="{BB962C8B-B14F-4D97-AF65-F5344CB8AC3E}">
        <p14:creationId xmlns:p14="http://schemas.microsoft.com/office/powerpoint/2010/main" val="960862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6FD27-4C79-9CCC-BAA4-5D0C7C3F137C}"/>
              </a:ext>
            </a:extLst>
          </p:cNvPr>
          <p:cNvSpPr>
            <a:spLocks noGrp="1"/>
          </p:cNvSpPr>
          <p:nvPr>
            <p:ph type="title"/>
          </p:nvPr>
        </p:nvSpPr>
        <p:spPr/>
        <p:txBody>
          <a:bodyPr/>
          <a:lstStyle/>
          <a:p>
            <a:r>
              <a:rPr lang="en-US" dirty="0"/>
              <a:t>CLARITY Act: Federal/State Regulatory Interaction</a:t>
            </a:r>
          </a:p>
        </p:txBody>
      </p:sp>
      <p:sp>
        <p:nvSpPr>
          <p:cNvPr id="3" name="Footer Placeholder 2">
            <a:extLst>
              <a:ext uri="{FF2B5EF4-FFF2-40B4-BE49-F238E27FC236}">
                <a16:creationId xmlns:a16="http://schemas.microsoft.com/office/drawing/2014/main" id="{5A69C808-EAFC-B853-1372-8287D4DA1853}"/>
              </a:ext>
            </a:extLst>
          </p:cNvPr>
          <p:cNvSpPr>
            <a:spLocks noGrp="1"/>
          </p:cNvSpPr>
          <p:nvPr>
            <p:ph type="ftr" sz="quarter" idx="10"/>
          </p:nvPr>
        </p:nvSpPr>
        <p:spPr/>
        <p:txBody>
          <a:bodyPr/>
          <a:lstStyle/>
          <a:p>
            <a:r>
              <a:rPr lang="en-US" dirty="0"/>
              <a:t>© 2025  /  Confidential  /  Slide  30</a:t>
            </a:r>
            <a:endParaRPr dirty="0"/>
          </a:p>
        </p:txBody>
      </p:sp>
      <p:sp>
        <p:nvSpPr>
          <p:cNvPr id="4" name="Text Placeholder 3">
            <a:extLst>
              <a:ext uri="{FF2B5EF4-FFF2-40B4-BE49-F238E27FC236}">
                <a16:creationId xmlns:a16="http://schemas.microsoft.com/office/drawing/2014/main" id="{193F5667-CF7A-E1D0-BC0F-34CD9613F86F}"/>
              </a:ext>
            </a:extLst>
          </p:cNvPr>
          <p:cNvSpPr>
            <a:spLocks noGrp="1"/>
          </p:cNvSpPr>
          <p:nvPr>
            <p:ph type="body" sz="quarter" idx="11"/>
          </p:nvPr>
        </p:nvSpPr>
        <p:spPr/>
        <p:txBody>
          <a:bodyPr/>
          <a:lstStyle/>
          <a:p>
            <a:pPr marL="285750" indent="-285750">
              <a:spcBef>
                <a:spcPts val="0"/>
              </a:spcBef>
              <a:spcAft>
                <a:spcPts val="1200"/>
              </a:spcAft>
              <a:buFont typeface="Arial" panose="020B0604020202020204" pitchFamily="34" charset="0"/>
              <a:buChar char="•"/>
            </a:pPr>
            <a:r>
              <a:rPr lang="en-US" b="1" dirty="0"/>
              <a:t>State Securities Law Preemption</a:t>
            </a:r>
          </a:p>
          <a:p>
            <a:pPr marL="571500" lvl="1">
              <a:spcBef>
                <a:spcPts val="0"/>
              </a:spcBef>
              <a:spcAft>
                <a:spcPts val="1200"/>
              </a:spcAft>
              <a:buFont typeface="Arial" panose="020B0604020202020204" pitchFamily="34" charset="0"/>
              <a:buChar char="•"/>
            </a:pPr>
            <a:r>
              <a:rPr lang="en-US" dirty="0"/>
              <a:t>Tokens deemed “digital commodities” under the Act are treated as federally covered securities for purposes of state law. In effect, compliant digital asset offerings and trading would be exempt from state-by-state securities registration (“blue sky”) requirements. </a:t>
            </a:r>
          </a:p>
          <a:p>
            <a:pPr marL="571500" lvl="1">
              <a:spcBef>
                <a:spcPts val="0"/>
              </a:spcBef>
              <a:spcAft>
                <a:spcPts val="1200"/>
              </a:spcAft>
              <a:buFont typeface="Arial" panose="020B0604020202020204" pitchFamily="34" charset="0"/>
              <a:buChar char="•"/>
            </a:pPr>
            <a:r>
              <a:rPr lang="en-US" dirty="0"/>
              <a:t>Preempts state registration and qualification requirements, but states retain antifraud enforcement powers.</a:t>
            </a:r>
          </a:p>
          <a:p>
            <a:pPr marL="285750" indent="-285750">
              <a:spcBef>
                <a:spcPts val="0"/>
              </a:spcBef>
              <a:spcAft>
                <a:spcPts val="1200"/>
              </a:spcAft>
              <a:buFont typeface="Arial" panose="020B0604020202020204" pitchFamily="34" charset="0"/>
              <a:buChar char="•"/>
            </a:pPr>
            <a:r>
              <a:rPr lang="en-US" b="1" dirty="0"/>
              <a:t>State Money Transmission Laws </a:t>
            </a:r>
          </a:p>
          <a:p>
            <a:pPr marL="571500" lvl="1">
              <a:spcBef>
                <a:spcPts val="0"/>
              </a:spcBef>
              <a:spcAft>
                <a:spcPts val="1200"/>
              </a:spcAft>
              <a:buFont typeface="Arial" panose="020B0604020202020204" pitchFamily="34" charset="0"/>
              <a:buChar char="•"/>
            </a:pPr>
            <a:r>
              <a:rPr lang="en-US" dirty="0"/>
              <a:t>Developers, validators, node operators, and other non-custodial actors are not money transmitters under any federal or state law.</a:t>
            </a:r>
          </a:p>
          <a:p>
            <a:pPr marL="571500" lvl="1">
              <a:spcBef>
                <a:spcPts val="0"/>
              </a:spcBef>
              <a:spcAft>
                <a:spcPts val="1200"/>
              </a:spcAft>
              <a:buFont typeface="Arial" panose="020B0604020202020204" pitchFamily="34" charset="0"/>
              <a:buChar char="•"/>
            </a:pPr>
            <a:r>
              <a:rPr lang="en-US" dirty="0"/>
              <a:t>The CLARITY Act does not explicitly preempt state money transmission laws for custodial exchanges.</a:t>
            </a:r>
          </a:p>
          <a:p>
            <a:endParaRPr lang="en-US" dirty="0"/>
          </a:p>
        </p:txBody>
      </p:sp>
    </p:spTree>
    <p:extLst>
      <p:ext uri="{BB962C8B-B14F-4D97-AF65-F5344CB8AC3E}">
        <p14:creationId xmlns:p14="http://schemas.microsoft.com/office/powerpoint/2010/main" val="50776741"/>
      </p:ext>
    </p:extLst>
  </p:cSld>
  <p:clrMapOvr>
    <a:masterClrMapping/>
  </p:clrMapOvr>
  <p:extLst>
    <p:ext uri="{6950BFC3-D8DA-4A85-94F7-54DA5524770B}">
      <p188:commentRel xmlns:p188="http://schemas.microsoft.com/office/powerpoint/2018/8/main" r:id="rId3"/>
    </p:ext>
  </p:extLs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EE19-5257-8E80-9959-D5F814E68781}"/>
              </a:ext>
            </a:extLst>
          </p:cNvPr>
          <p:cNvSpPr>
            <a:spLocks noGrp="1"/>
          </p:cNvSpPr>
          <p:nvPr>
            <p:ph type="title"/>
          </p:nvPr>
        </p:nvSpPr>
        <p:spPr/>
        <p:txBody>
          <a:bodyPr/>
          <a:lstStyle/>
          <a:p>
            <a:r>
              <a:rPr lang="en-US" dirty="0"/>
              <a:t>Responsible Financial Innovation Act</a:t>
            </a:r>
          </a:p>
        </p:txBody>
      </p:sp>
      <p:sp>
        <p:nvSpPr>
          <p:cNvPr id="3" name="Footer Placeholder 2">
            <a:extLst>
              <a:ext uri="{FF2B5EF4-FFF2-40B4-BE49-F238E27FC236}">
                <a16:creationId xmlns:a16="http://schemas.microsoft.com/office/drawing/2014/main" id="{41BAF144-67FD-5646-5234-F3625E69B75B}"/>
              </a:ext>
            </a:extLst>
          </p:cNvPr>
          <p:cNvSpPr>
            <a:spLocks noGrp="1"/>
          </p:cNvSpPr>
          <p:nvPr>
            <p:ph type="ftr" sz="quarter" idx="10"/>
          </p:nvPr>
        </p:nvSpPr>
        <p:spPr/>
        <p:txBody>
          <a:bodyPr/>
          <a:lstStyle/>
          <a:p>
            <a:r>
              <a:rPr lang="en-US" dirty="0"/>
              <a:t>© 2025  /  Confidential  /  Slide  31</a:t>
            </a:r>
            <a:endParaRPr dirty="0"/>
          </a:p>
        </p:txBody>
      </p:sp>
      <p:sp>
        <p:nvSpPr>
          <p:cNvPr id="4" name="Text Placeholder 3">
            <a:extLst>
              <a:ext uri="{FF2B5EF4-FFF2-40B4-BE49-F238E27FC236}">
                <a16:creationId xmlns:a16="http://schemas.microsoft.com/office/drawing/2014/main" id="{95AEC99E-1895-2C92-6307-54A502D82D5C}"/>
              </a:ext>
            </a:extLst>
          </p:cNvPr>
          <p:cNvSpPr>
            <a:spLocks noGrp="1"/>
          </p:cNvSpPr>
          <p:nvPr>
            <p:ph type="body" sz="quarter" idx="11"/>
          </p:nvPr>
        </p:nvSpPr>
        <p:spPr/>
        <p:txBody>
          <a:bodyPr/>
          <a:lstStyle/>
          <a:p>
            <a:pPr marL="285750" indent="-285750">
              <a:spcBef>
                <a:spcPts val="1200"/>
              </a:spcBef>
              <a:buFont typeface="Arial" panose="020B0604020202020204" pitchFamily="34" charset="0"/>
              <a:buChar char="•"/>
            </a:pPr>
            <a:r>
              <a:rPr lang="en-US" sz="1800" dirty="0"/>
              <a:t>On September 5, the Senate Banking Committee released an updated Discussion Draft of the Responsible Financial Innovation Act of 2025. </a:t>
            </a:r>
          </a:p>
          <a:p>
            <a:pPr marL="571500" lvl="1">
              <a:spcBef>
                <a:spcPts val="1200"/>
              </a:spcBef>
              <a:buFont typeface="Arial" panose="020B0604020202020204" pitchFamily="34" charset="0"/>
              <a:buChar char="•"/>
            </a:pPr>
            <a:r>
              <a:rPr lang="en-US" sz="1800" dirty="0"/>
              <a:t>Provides an SEC-focused market-structure framework.</a:t>
            </a:r>
          </a:p>
          <a:p>
            <a:pPr marL="571500" lvl="1">
              <a:spcBef>
                <a:spcPts val="1200"/>
              </a:spcBef>
              <a:buFont typeface="Arial" panose="020B0604020202020204" pitchFamily="34" charset="0"/>
              <a:buChar char="•"/>
            </a:pPr>
            <a:r>
              <a:rPr lang="en-US" sz="1800" dirty="0"/>
              <a:t>Creates an “ancillary asset” category.</a:t>
            </a:r>
          </a:p>
          <a:p>
            <a:pPr marL="1085850" lvl="3">
              <a:spcBef>
                <a:spcPts val="1200"/>
              </a:spcBef>
              <a:buFont typeface="Arial" panose="020B0604020202020204" pitchFamily="34" charset="0"/>
              <a:buChar char="•"/>
            </a:pPr>
            <a:r>
              <a:rPr lang="en-US" sz="1800" dirty="0"/>
              <a:t>Qualifying ancillary assets are not securities. </a:t>
            </a:r>
          </a:p>
          <a:p>
            <a:pPr marL="1085850" lvl="3">
              <a:spcBef>
                <a:spcPts val="1200"/>
              </a:spcBef>
              <a:buFont typeface="Arial" panose="020B0604020202020204" pitchFamily="34" charset="0"/>
              <a:buChar char="•"/>
            </a:pPr>
            <a:r>
              <a:rPr lang="en-US" sz="1800" dirty="0"/>
              <a:t>Primary distributions are handled under a new disclosure regime (with limits).</a:t>
            </a:r>
          </a:p>
          <a:p>
            <a:pPr marL="1085850" lvl="3">
              <a:spcBef>
                <a:spcPts val="1200"/>
              </a:spcBef>
              <a:buFont typeface="Arial" panose="020B0604020202020204" pitchFamily="34" charset="0"/>
              <a:buChar char="•"/>
            </a:pPr>
            <a:r>
              <a:rPr lang="en-US" sz="1800" dirty="0"/>
              <a:t>Secondary trading is outside securities laws.</a:t>
            </a:r>
          </a:p>
          <a:p>
            <a:pPr marL="571500" lvl="1">
              <a:spcBef>
                <a:spcPts val="1200"/>
              </a:spcBef>
              <a:buFont typeface="Arial" panose="020B0604020202020204" pitchFamily="34" charset="0"/>
              <a:buChar char="•"/>
            </a:pPr>
            <a:r>
              <a:rPr lang="en-US" sz="1800" dirty="0"/>
              <a:t>Directs the SEC to define “investment contract” with specific requirements.</a:t>
            </a:r>
          </a:p>
          <a:p>
            <a:pPr marL="571500" lvl="1">
              <a:spcBef>
                <a:spcPts val="1200"/>
              </a:spcBef>
              <a:buFont typeface="Arial" panose="020B0604020202020204" pitchFamily="34" charset="0"/>
              <a:buChar char="•"/>
            </a:pPr>
            <a:r>
              <a:rPr lang="en-US" sz="1800" dirty="0"/>
              <a:t>Provides that non-controlling software developers are not money transmitters solely for publishing code. </a:t>
            </a:r>
          </a:p>
          <a:p>
            <a:pPr marL="571500" lvl="1">
              <a:spcBef>
                <a:spcPts val="1200"/>
              </a:spcBef>
              <a:buFont typeface="Arial" panose="020B0604020202020204" pitchFamily="34" charset="0"/>
              <a:buChar char="•"/>
            </a:pPr>
            <a:r>
              <a:rPr lang="en-US" sz="1800" dirty="0"/>
              <a:t>Establishes an SEC-CFTC “micro-innovation sandbox,” with a two-year participation period.</a:t>
            </a:r>
          </a:p>
        </p:txBody>
      </p:sp>
    </p:spTree>
    <p:extLst>
      <p:ext uri="{BB962C8B-B14F-4D97-AF65-F5344CB8AC3E}">
        <p14:creationId xmlns:p14="http://schemas.microsoft.com/office/powerpoint/2010/main" val="31565141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7182A-70D2-9EB8-0EE0-87E4356D865A}"/>
              </a:ext>
            </a:extLst>
          </p:cNvPr>
          <p:cNvSpPr>
            <a:spLocks noGrp="1"/>
          </p:cNvSpPr>
          <p:nvPr>
            <p:ph type="title"/>
          </p:nvPr>
        </p:nvSpPr>
        <p:spPr/>
        <p:txBody>
          <a:bodyPr/>
          <a:lstStyle/>
          <a:p>
            <a:pPr algn="ctr"/>
            <a:r>
              <a:rPr lang="en-US" dirty="0"/>
              <a:t>Concluding Thoughts </a:t>
            </a:r>
          </a:p>
        </p:txBody>
      </p:sp>
      <p:sp>
        <p:nvSpPr>
          <p:cNvPr id="3" name="Footer Placeholder 2">
            <a:extLst>
              <a:ext uri="{FF2B5EF4-FFF2-40B4-BE49-F238E27FC236}">
                <a16:creationId xmlns:a16="http://schemas.microsoft.com/office/drawing/2014/main" id="{79684A40-A136-5561-951E-94C2D516A8E5}"/>
              </a:ext>
            </a:extLst>
          </p:cNvPr>
          <p:cNvSpPr>
            <a:spLocks noGrp="1"/>
          </p:cNvSpPr>
          <p:nvPr>
            <p:ph type="ftr" sz="quarter" idx="10"/>
          </p:nvPr>
        </p:nvSpPr>
        <p:spPr/>
        <p:txBody>
          <a:bodyPr/>
          <a:lstStyle/>
          <a:p>
            <a:r>
              <a:rPr lang="en-US" dirty="0"/>
              <a:t>© 2025  /  Confidential  /  Slide  32</a:t>
            </a:r>
            <a:endParaRPr dirty="0"/>
          </a:p>
        </p:txBody>
      </p:sp>
    </p:spTree>
    <p:extLst>
      <p:ext uri="{BB962C8B-B14F-4D97-AF65-F5344CB8AC3E}">
        <p14:creationId xmlns:p14="http://schemas.microsoft.com/office/powerpoint/2010/main" val="3044842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B4A992E-ADBE-BFE7-02BA-C731D7B298A7}"/>
              </a:ext>
            </a:extLst>
          </p:cNvPr>
          <p:cNvSpPr>
            <a:spLocks noGrp="1"/>
          </p:cNvSpPr>
          <p:nvPr>
            <p:ph type="body" idx="122"/>
          </p:nvPr>
        </p:nvSpPr>
        <p:spPr/>
        <p:txBody>
          <a:bodyPr/>
          <a:lstStyle/>
          <a:p>
            <a:r>
              <a:rPr lang="en-US" dirty="0"/>
              <a:t>Partner</a:t>
            </a:r>
          </a:p>
        </p:txBody>
      </p:sp>
      <p:pic>
        <p:nvPicPr>
          <p:cNvPr id="48" name="Picture Placeholder 47" descr="A person in a suit and tie&#10;&#10;AI-generated content may be incorrect.">
            <a:extLst>
              <a:ext uri="{FF2B5EF4-FFF2-40B4-BE49-F238E27FC236}">
                <a16:creationId xmlns:a16="http://schemas.microsoft.com/office/drawing/2014/main" id="{34212C56-9CC3-1364-27CB-D093225B1657}"/>
              </a:ext>
            </a:extLst>
          </p:cNvPr>
          <p:cNvPicPr>
            <a:picLocks noGrp="1" noChangeAspect="1"/>
          </p:cNvPicPr>
          <p:nvPr>
            <p:ph type="pic" sz="quarter" idx="174"/>
          </p:nvPr>
        </p:nvPicPr>
        <p:blipFill>
          <a:blip r:embed="rId3" cstate="print">
            <a:extLst>
              <a:ext uri="{28A0092B-C50C-407E-A947-70E740481C1C}">
                <a14:useLocalDpi xmlns:a14="http://schemas.microsoft.com/office/drawing/2010/main" val="0"/>
              </a:ext>
            </a:extLst>
          </a:blip>
          <a:srcRect l="114" r="114"/>
          <a:stretch>
            <a:fillRect/>
          </a:stretch>
        </p:blipFill>
        <p:spPr>
          <a:xfrm>
            <a:off x="1531797" y="1325114"/>
            <a:ext cx="1562304" cy="1140333"/>
          </a:xfrm>
        </p:spPr>
      </p:pic>
      <p:sp>
        <p:nvSpPr>
          <p:cNvPr id="16" name="Text Placeholder 15">
            <a:extLst>
              <a:ext uri="{FF2B5EF4-FFF2-40B4-BE49-F238E27FC236}">
                <a16:creationId xmlns:a16="http://schemas.microsoft.com/office/drawing/2014/main" id="{60D6C932-0150-EDA1-0B28-A37BDE07617E}"/>
              </a:ext>
            </a:extLst>
          </p:cNvPr>
          <p:cNvSpPr>
            <a:spLocks noGrp="1"/>
          </p:cNvSpPr>
          <p:nvPr>
            <p:ph type="body" idx="175"/>
          </p:nvPr>
        </p:nvSpPr>
        <p:spPr/>
        <p:txBody>
          <a:bodyPr/>
          <a:lstStyle/>
          <a:p>
            <a:r>
              <a:rPr lang="en-US" dirty="0"/>
              <a:t>Sophia G. Kielar</a:t>
            </a:r>
          </a:p>
        </p:txBody>
      </p:sp>
      <p:sp>
        <p:nvSpPr>
          <p:cNvPr id="17" name="Text Placeholder 16">
            <a:extLst>
              <a:ext uri="{FF2B5EF4-FFF2-40B4-BE49-F238E27FC236}">
                <a16:creationId xmlns:a16="http://schemas.microsoft.com/office/drawing/2014/main" id="{D4D7FBEE-7B68-4147-5462-E84E93ACBB80}"/>
              </a:ext>
            </a:extLst>
          </p:cNvPr>
          <p:cNvSpPr>
            <a:spLocks noGrp="1"/>
          </p:cNvSpPr>
          <p:nvPr>
            <p:ph type="body" idx="176"/>
          </p:nvPr>
        </p:nvSpPr>
        <p:spPr/>
        <p:txBody>
          <a:bodyPr/>
          <a:lstStyle/>
          <a:p>
            <a:r>
              <a:rPr lang="en-US" dirty="0"/>
              <a:t>+1 212.503.9848 </a:t>
            </a:r>
          </a:p>
        </p:txBody>
      </p:sp>
      <p:sp>
        <p:nvSpPr>
          <p:cNvPr id="18" name="Text Placeholder 17">
            <a:extLst>
              <a:ext uri="{FF2B5EF4-FFF2-40B4-BE49-F238E27FC236}">
                <a16:creationId xmlns:a16="http://schemas.microsoft.com/office/drawing/2014/main" id="{24257258-F1DD-A3B5-4DB2-2EAB8708D4A5}"/>
              </a:ext>
            </a:extLst>
          </p:cNvPr>
          <p:cNvSpPr>
            <a:spLocks noGrp="1"/>
          </p:cNvSpPr>
          <p:nvPr>
            <p:ph type="body" idx="177"/>
          </p:nvPr>
        </p:nvSpPr>
        <p:spPr/>
        <p:txBody>
          <a:bodyPr/>
          <a:lstStyle/>
          <a:p>
            <a:r>
              <a:rPr lang="en-US" dirty="0"/>
              <a:t>sgkielar@Venable.com</a:t>
            </a:r>
          </a:p>
        </p:txBody>
      </p:sp>
      <p:sp>
        <p:nvSpPr>
          <p:cNvPr id="19" name="Text Placeholder 18">
            <a:extLst>
              <a:ext uri="{FF2B5EF4-FFF2-40B4-BE49-F238E27FC236}">
                <a16:creationId xmlns:a16="http://schemas.microsoft.com/office/drawing/2014/main" id="{1CE9D9AA-2A8B-87F4-EA52-40D750AB3C60}"/>
              </a:ext>
            </a:extLst>
          </p:cNvPr>
          <p:cNvSpPr>
            <a:spLocks noGrp="1"/>
          </p:cNvSpPr>
          <p:nvPr>
            <p:ph type="body" idx="178"/>
          </p:nvPr>
        </p:nvSpPr>
        <p:spPr/>
        <p:txBody>
          <a:bodyPr/>
          <a:lstStyle/>
          <a:p>
            <a:r>
              <a:rPr lang="en-US" dirty="0"/>
              <a:t>Associate</a:t>
            </a:r>
          </a:p>
        </p:txBody>
      </p:sp>
      <p:sp>
        <p:nvSpPr>
          <p:cNvPr id="2" name="Title 1">
            <a:extLst>
              <a:ext uri="{FF2B5EF4-FFF2-40B4-BE49-F238E27FC236}">
                <a16:creationId xmlns:a16="http://schemas.microsoft.com/office/drawing/2014/main" id="{94C6E500-216B-4D57-BC46-8A462F926040}"/>
              </a:ext>
            </a:extLst>
          </p:cNvPr>
          <p:cNvSpPr>
            <a:spLocks noGrp="1"/>
          </p:cNvSpPr>
          <p:nvPr>
            <p:ph type="title"/>
          </p:nvPr>
        </p:nvSpPr>
        <p:spPr/>
        <p:txBody>
          <a:bodyPr>
            <a:normAutofit/>
          </a:bodyPr>
          <a:lstStyle/>
          <a:p>
            <a:r>
              <a:rPr lang="en-US" dirty="0"/>
              <a:t>Questions?</a:t>
            </a:r>
          </a:p>
        </p:txBody>
      </p:sp>
      <p:sp>
        <p:nvSpPr>
          <p:cNvPr id="3" name="Footer Placeholder 2">
            <a:extLst>
              <a:ext uri="{FF2B5EF4-FFF2-40B4-BE49-F238E27FC236}">
                <a16:creationId xmlns:a16="http://schemas.microsoft.com/office/drawing/2014/main" id="{EA98EFA0-46D0-49D5-9DDE-CADBBE6F9532}"/>
              </a:ext>
            </a:extLst>
          </p:cNvPr>
          <p:cNvSpPr>
            <a:spLocks noGrp="1"/>
          </p:cNvSpPr>
          <p:nvPr>
            <p:ph type="ftr" sz="quarter" idx="204"/>
          </p:nvPr>
        </p:nvSpPr>
        <p:spPr/>
        <p:txBody>
          <a:bodyPr/>
          <a:lstStyle/>
          <a:p>
            <a:r>
              <a:rPr lang="en-US" dirty="0"/>
              <a:t>© 2025  /  Confidential  /  Slide  33</a:t>
            </a:r>
            <a:endParaRPr dirty="0"/>
          </a:p>
        </p:txBody>
      </p:sp>
      <p:pic>
        <p:nvPicPr>
          <p:cNvPr id="12" name="Picture Placeholder 31" descr="A person wearing glasses and a grey jacket&#10;&#10;AI-generated content may be incorrect.">
            <a:extLst>
              <a:ext uri="{FF2B5EF4-FFF2-40B4-BE49-F238E27FC236}">
                <a16:creationId xmlns:a16="http://schemas.microsoft.com/office/drawing/2014/main" id="{4B6042DD-1623-2578-63E7-EA50F3BFE356}"/>
              </a:ext>
            </a:extLst>
          </p:cNvPr>
          <p:cNvPicPr>
            <a:picLocks noGrp="1" noChangeAspect="1"/>
          </p:cNvPicPr>
          <p:nvPr>
            <p:ph type="pic" sz="quarter" idx="140"/>
          </p:nvPr>
        </p:nvPicPr>
        <p:blipFill>
          <a:blip r:embed="rId4" cstate="print">
            <a:extLst>
              <a:ext uri="{28A0092B-C50C-407E-A947-70E740481C1C}">
                <a14:useLocalDpi xmlns:a14="http://schemas.microsoft.com/office/drawing/2010/main" val="0"/>
              </a:ext>
            </a:extLst>
          </a:blip>
          <a:srcRect l="4381" r="4381"/>
          <a:stretch>
            <a:fillRect/>
          </a:stretch>
        </p:blipFill>
        <p:spPr>
          <a:xfrm>
            <a:off x="3878182" y="1325113"/>
            <a:ext cx="1562304" cy="1140333"/>
          </a:xfrm>
        </p:spPr>
      </p:pic>
      <p:sp>
        <p:nvSpPr>
          <p:cNvPr id="20" name="Text Placeholder 19">
            <a:extLst>
              <a:ext uri="{FF2B5EF4-FFF2-40B4-BE49-F238E27FC236}">
                <a16:creationId xmlns:a16="http://schemas.microsoft.com/office/drawing/2014/main" id="{BA823180-56A3-4AB7-FB82-E4E04F9307FA}"/>
              </a:ext>
            </a:extLst>
          </p:cNvPr>
          <p:cNvSpPr>
            <a:spLocks noGrp="1"/>
          </p:cNvSpPr>
          <p:nvPr>
            <p:ph type="body" idx="119"/>
          </p:nvPr>
        </p:nvSpPr>
        <p:spPr/>
        <p:txBody>
          <a:bodyPr/>
          <a:lstStyle/>
          <a:p>
            <a:r>
              <a:rPr lang="en-US" dirty="0"/>
              <a:t>Christopher L. Boone</a:t>
            </a:r>
          </a:p>
        </p:txBody>
      </p:sp>
      <p:sp>
        <p:nvSpPr>
          <p:cNvPr id="22" name="Text Placeholder 21">
            <a:extLst>
              <a:ext uri="{FF2B5EF4-FFF2-40B4-BE49-F238E27FC236}">
                <a16:creationId xmlns:a16="http://schemas.microsoft.com/office/drawing/2014/main" id="{285D685E-4014-5748-E979-226DB7428011}"/>
              </a:ext>
            </a:extLst>
          </p:cNvPr>
          <p:cNvSpPr>
            <a:spLocks noGrp="1"/>
          </p:cNvSpPr>
          <p:nvPr>
            <p:ph type="body" idx="120"/>
          </p:nvPr>
        </p:nvSpPr>
        <p:spPr/>
        <p:txBody>
          <a:bodyPr/>
          <a:lstStyle/>
          <a:p>
            <a:r>
              <a:rPr lang="en-US" dirty="0"/>
              <a:t>+1 202.344.4248</a:t>
            </a:r>
          </a:p>
        </p:txBody>
      </p:sp>
      <p:sp>
        <p:nvSpPr>
          <p:cNvPr id="24" name="Text Placeholder 23">
            <a:extLst>
              <a:ext uri="{FF2B5EF4-FFF2-40B4-BE49-F238E27FC236}">
                <a16:creationId xmlns:a16="http://schemas.microsoft.com/office/drawing/2014/main" id="{406C4023-1075-AD35-D836-E48DF794B559}"/>
              </a:ext>
            </a:extLst>
          </p:cNvPr>
          <p:cNvSpPr>
            <a:spLocks noGrp="1"/>
          </p:cNvSpPr>
          <p:nvPr>
            <p:ph type="body" idx="121"/>
          </p:nvPr>
        </p:nvSpPr>
        <p:spPr/>
        <p:txBody>
          <a:bodyPr/>
          <a:lstStyle/>
          <a:p>
            <a:r>
              <a:rPr lang="en-US" dirty="0"/>
              <a:t>clboone@Venable.com</a:t>
            </a:r>
          </a:p>
        </p:txBody>
      </p:sp>
    </p:spTree>
    <p:extLst>
      <p:ext uri="{BB962C8B-B14F-4D97-AF65-F5344CB8AC3E}">
        <p14:creationId xmlns:p14="http://schemas.microsoft.com/office/powerpoint/2010/main" val="32909901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4370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59E56-8FE0-6300-8DE2-492C52EF1465}"/>
              </a:ext>
            </a:extLst>
          </p:cNvPr>
          <p:cNvSpPr>
            <a:spLocks noGrp="1"/>
          </p:cNvSpPr>
          <p:nvPr>
            <p:ph type="title"/>
          </p:nvPr>
        </p:nvSpPr>
        <p:spPr/>
        <p:txBody>
          <a:bodyPr/>
          <a:lstStyle/>
          <a:p>
            <a:r>
              <a:rPr lang="en-US" dirty="0">
                <a:latin typeface="+mj-lt"/>
              </a:rPr>
              <a:t>What Are Stablecoins? </a:t>
            </a:r>
          </a:p>
        </p:txBody>
      </p:sp>
      <p:sp>
        <p:nvSpPr>
          <p:cNvPr id="3" name="Footer Placeholder 2">
            <a:extLst>
              <a:ext uri="{FF2B5EF4-FFF2-40B4-BE49-F238E27FC236}">
                <a16:creationId xmlns:a16="http://schemas.microsoft.com/office/drawing/2014/main" id="{B98D8D31-20CA-256C-21FA-BDFBB25F3FBA}"/>
              </a:ext>
            </a:extLst>
          </p:cNvPr>
          <p:cNvSpPr>
            <a:spLocks noGrp="1"/>
          </p:cNvSpPr>
          <p:nvPr>
            <p:ph type="ftr" sz="quarter" idx="10"/>
          </p:nvPr>
        </p:nvSpPr>
        <p:spPr/>
        <p:txBody>
          <a:bodyPr/>
          <a:lstStyle/>
          <a:p>
            <a:r>
              <a:rPr lang="en-US" dirty="0"/>
              <a:t>© 2025  /  Confidential  /  Slide  4</a:t>
            </a:r>
            <a:endParaRPr dirty="0"/>
          </a:p>
        </p:txBody>
      </p:sp>
      <p:sp>
        <p:nvSpPr>
          <p:cNvPr id="4" name="Text Placeholder 3">
            <a:extLst>
              <a:ext uri="{FF2B5EF4-FFF2-40B4-BE49-F238E27FC236}">
                <a16:creationId xmlns:a16="http://schemas.microsoft.com/office/drawing/2014/main" id="{B222381A-B1B7-41AF-068E-1FF8907E7A00}"/>
              </a:ext>
            </a:extLst>
          </p:cNvPr>
          <p:cNvSpPr>
            <a:spLocks noGrp="1"/>
          </p:cNvSpPr>
          <p:nvPr>
            <p:ph type="body" sz="quarter" idx="11"/>
          </p:nvPr>
        </p:nvSpPr>
        <p:spPr/>
        <p:txBody>
          <a:bodyPr/>
          <a:lstStyle/>
          <a:p>
            <a:pPr marL="285750" indent="-285750">
              <a:spcBef>
                <a:spcPts val="0"/>
              </a:spcBef>
              <a:spcAft>
                <a:spcPts val="1800"/>
              </a:spcAft>
              <a:buFont typeface="Arial" panose="020B0604020202020204" pitchFamily="34" charset="0"/>
              <a:buChar char="•"/>
            </a:pPr>
            <a:r>
              <a:rPr lang="en-US" sz="2000" dirty="0"/>
              <a:t>Digital assets designed to maintain a stable value relative to a reference asset, typically a fiat currency like the U.S. dollar. The vast majority of stablecoins in circulation today are fiat-backed; each token is backed 1:1 by cash or cash-equivalent reserves (e.g., U.S. Treasuries).</a:t>
            </a:r>
          </a:p>
          <a:p>
            <a:pPr marL="285750" indent="-285750">
              <a:spcBef>
                <a:spcPts val="0"/>
              </a:spcBef>
              <a:spcAft>
                <a:spcPts val="1800"/>
              </a:spcAft>
              <a:buFont typeface="Arial" panose="020B0604020202020204" pitchFamily="34" charset="0"/>
              <a:buChar char="•"/>
            </a:pPr>
            <a:r>
              <a:rPr lang="en-US" sz="2000" b="1" dirty="0"/>
              <a:t>Core appeal: </a:t>
            </a:r>
            <a:r>
              <a:rPr lang="en-US" sz="2000" dirty="0"/>
              <a:t>Stablecoins combine the efficiency, programmability, and global reach of blockchain with price stability that traditional crypto lacks.</a:t>
            </a:r>
          </a:p>
          <a:p>
            <a:pPr marL="285750" indent="-285750">
              <a:spcBef>
                <a:spcPts val="0"/>
              </a:spcBef>
              <a:spcAft>
                <a:spcPts val="1800"/>
              </a:spcAft>
              <a:buFont typeface="Arial" panose="020B0604020202020204" pitchFamily="34" charset="0"/>
              <a:buChar char="•"/>
            </a:pPr>
            <a:r>
              <a:rPr lang="en-US" sz="2000" b="1" dirty="0"/>
              <a:t>Primary use cases: </a:t>
            </a:r>
            <a:r>
              <a:rPr lang="en-US" sz="2000" dirty="0"/>
              <a:t>Payments (especially cross-border), remittances, merchant settlement, DeFi collateral, treasury management, and digital dollar access in high-inflation regions.</a:t>
            </a:r>
          </a:p>
          <a:p>
            <a:endParaRPr lang="en-US" dirty="0"/>
          </a:p>
        </p:txBody>
      </p:sp>
    </p:spTree>
    <p:extLst>
      <p:ext uri="{BB962C8B-B14F-4D97-AF65-F5344CB8AC3E}">
        <p14:creationId xmlns:p14="http://schemas.microsoft.com/office/powerpoint/2010/main" val="2260591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2DC69-EF2E-18F6-DB3C-A8B865093A35}"/>
              </a:ext>
            </a:extLst>
          </p:cNvPr>
          <p:cNvSpPr>
            <a:spLocks noGrp="1"/>
          </p:cNvSpPr>
          <p:nvPr>
            <p:ph type="title"/>
          </p:nvPr>
        </p:nvSpPr>
        <p:spPr/>
        <p:txBody>
          <a:bodyPr/>
          <a:lstStyle/>
          <a:p>
            <a:r>
              <a:rPr lang="en-US" dirty="0">
                <a:latin typeface="+mj-lt"/>
              </a:rPr>
              <a:t>How Fiat-Backed Stablecoins Work</a:t>
            </a:r>
          </a:p>
        </p:txBody>
      </p:sp>
      <p:sp>
        <p:nvSpPr>
          <p:cNvPr id="3" name="Footer Placeholder 2">
            <a:extLst>
              <a:ext uri="{FF2B5EF4-FFF2-40B4-BE49-F238E27FC236}">
                <a16:creationId xmlns:a16="http://schemas.microsoft.com/office/drawing/2014/main" id="{B9B2753A-CBA9-4A67-0490-E7624E37F690}"/>
              </a:ext>
            </a:extLst>
          </p:cNvPr>
          <p:cNvSpPr>
            <a:spLocks noGrp="1"/>
          </p:cNvSpPr>
          <p:nvPr>
            <p:ph type="ftr" sz="quarter" idx="10"/>
          </p:nvPr>
        </p:nvSpPr>
        <p:spPr/>
        <p:txBody>
          <a:bodyPr/>
          <a:lstStyle/>
          <a:p>
            <a:r>
              <a:rPr lang="en-US" dirty="0"/>
              <a:t>© 2025  /  Confidential  /  Slide  5</a:t>
            </a:r>
            <a:endParaRPr dirty="0"/>
          </a:p>
        </p:txBody>
      </p:sp>
      <p:sp>
        <p:nvSpPr>
          <p:cNvPr id="4" name="Text Placeholder 3">
            <a:extLst>
              <a:ext uri="{FF2B5EF4-FFF2-40B4-BE49-F238E27FC236}">
                <a16:creationId xmlns:a16="http://schemas.microsoft.com/office/drawing/2014/main" id="{947A1FDB-0263-B14A-8642-4D88457986F2}"/>
              </a:ext>
            </a:extLst>
          </p:cNvPr>
          <p:cNvSpPr>
            <a:spLocks noGrp="1"/>
          </p:cNvSpPr>
          <p:nvPr>
            <p:ph type="body" sz="quarter" idx="11"/>
          </p:nvPr>
        </p:nvSpPr>
        <p:spPr/>
        <p:txBody>
          <a:bodyPr/>
          <a:lstStyle/>
          <a:p>
            <a:pPr marL="342900" marR="0" lvl="0" indent="-342900">
              <a:spcBef>
                <a:spcPts val="0"/>
              </a:spcBef>
              <a:spcAft>
                <a:spcPts val="1800"/>
              </a:spcAft>
              <a:buSzPct val="100000"/>
              <a:buFont typeface="Arial" panose="020B0604020202020204" pitchFamily="34" charset="0"/>
              <a:buChar char="•"/>
              <a:tabLst>
                <a:tab pos="457200" algn="l"/>
              </a:tabLst>
            </a:pPr>
            <a:r>
              <a:rPr lang="en-US" sz="1800" b="1" dirty="0">
                <a:effectLst/>
                <a:latin typeface="+mn-lt"/>
                <a:ea typeface="Times New Roman" panose="02020603050405020304" pitchFamily="18" charset="0"/>
              </a:rPr>
              <a:t>Minting and redemption</a:t>
            </a:r>
            <a:r>
              <a:rPr lang="en-US" sz="1800" dirty="0">
                <a:effectLst/>
                <a:latin typeface="+mn-lt"/>
                <a:ea typeface="Times New Roman" panose="02020603050405020304" pitchFamily="18" charset="0"/>
              </a:rPr>
              <a:t>: Users deposit fiat (e.g., USD) with the issuer; the issuer mints an equivalent amount of tokens (e.g., USDC) and sends them to the user’s blockchain wallet. Redemption works in reverse, tokens are burned, and fiat is transferred back.</a:t>
            </a:r>
          </a:p>
          <a:p>
            <a:pPr marL="342900" marR="0" lvl="0" indent="-342900">
              <a:spcBef>
                <a:spcPts val="0"/>
              </a:spcBef>
              <a:spcAft>
                <a:spcPts val="1800"/>
              </a:spcAft>
              <a:buSzPct val="100000"/>
              <a:buFont typeface="Arial" panose="020B0604020202020204" pitchFamily="34" charset="0"/>
              <a:buChar char="•"/>
              <a:tabLst>
                <a:tab pos="457200" algn="l"/>
              </a:tabLst>
            </a:pPr>
            <a:r>
              <a:rPr lang="en-US" sz="1800" b="1" dirty="0">
                <a:effectLst/>
                <a:latin typeface="+mn-lt"/>
                <a:ea typeface="Times New Roman" panose="02020603050405020304" pitchFamily="18" charset="0"/>
              </a:rPr>
              <a:t>Reserve model</a:t>
            </a:r>
            <a:r>
              <a:rPr lang="en-US" sz="1800" dirty="0">
                <a:effectLst/>
                <a:latin typeface="+mn-lt"/>
                <a:ea typeface="Times New Roman" panose="02020603050405020304" pitchFamily="18" charset="0"/>
              </a:rPr>
              <a:t>: Reserves are held in cash or near-cash instruments (e.g., Treasury bills). Reputable issuers provide audits or daily disclosures, and/or operate through regulated funds (e.g., SEC-registered money market funds).</a:t>
            </a:r>
          </a:p>
          <a:p>
            <a:pPr marL="342900" marR="0" lvl="0" indent="-342900">
              <a:spcBef>
                <a:spcPts val="0"/>
              </a:spcBef>
              <a:spcAft>
                <a:spcPts val="1800"/>
              </a:spcAft>
              <a:buSzPct val="100000"/>
              <a:buFont typeface="Arial" panose="020B0604020202020204" pitchFamily="34" charset="0"/>
              <a:buChar char="•"/>
              <a:tabLst>
                <a:tab pos="457200" algn="l"/>
              </a:tabLst>
            </a:pPr>
            <a:r>
              <a:rPr lang="en-US" sz="1800" b="1" dirty="0">
                <a:effectLst/>
                <a:latin typeface="+mn-lt"/>
                <a:ea typeface="Times New Roman" panose="02020603050405020304" pitchFamily="18" charset="0"/>
              </a:rPr>
              <a:t>Programmability and interoperability</a:t>
            </a:r>
            <a:r>
              <a:rPr lang="en-US" sz="1800" dirty="0">
                <a:effectLst/>
                <a:latin typeface="+mn-lt"/>
                <a:ea typeface="Times New Roman" panose="02020603050405020304" pitchFamily="18" charset="0"/>
              </a:rPr>
              <a:t>: Stablecoins can work across compatible wallets, blockchains, and DeFi protocols, enabling automated payments, escrow, yield distribution, and seamless cross-platform use.</a:t>
            </a:r>
          </a:p>
          <a:p>
            <a:endParaRPr lang="en-US" dirty="0"/>
          </a:p>
        </p:txBody>
      </p:sp>
    </p:spTree>
    <p:extLst>
      <p:ext uri="{BB962C8B-B14F-4D97-AF65-F5344CB8AC3E}">
        <p14:creationId xmlns:p14="http://schemas.microsoft.com/office/powerpoint/2010/main" val="13456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166042-98BC-4E5C-B8A0-193077FA2AA2}"/>
              </a:ext>
            </a:extLst>
          </p:cNvPr>
          <p:cNvSpPr>
            <a:spLocks noGrp="1"/>
          </p:cNvSpPr>
          <p:nvPr>
            <p:ph type="ctrTitle"/>
          </p:nvPr>
        </p:nvSpPr>
        <p:spPr>
          <a:xfrm>
            <a:off x="1531059" y="1244103"/>
            <a:ext cx="9144000" cy="1831605"/>
          </a:xfrm>
        </p:spPr>
        <p:txBody>
          <a:bodyPr anchor="ctr"/>
          <a:lstStyle/>
          <a:p>
            <a:r>
              <a:rPr lang="en-US" sz="3600" dirty="0">
                <a:latin typeface="+mj-lt"/>
              </a:rPr>
              <a:t>The Regulatory Landscape</a:t>
            </a:r>
          </a:p>
        </p:txBody>
      </p:sp>
    </p:spTree>
    <p:extLst>
      <p:ext uri="{BB962C8B-B14F-4D97-AF65-F5344CB8AC3E}">
        <p14:creationId xmlns:p14="http://schemas.microsoft.com/office/powerpoint/2010/main" val="4123402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C95D1-8754-DF30-48AA-2159C5A0C830}"/>
              </a:ext>
            </a:extLst>
          </p:cNvPr>
          <p:cNvSpPr>
            <a:spLocks noGrp="1"/>
          </p:cNvSpPr>
          <p:nvPr>
            <p:ph type="title"/>
          </p:nvPr>
        </p:nvSpPr>
        <p:spPr/>
        <p:txBody>
          <a:bodyPr>
            <a:normAutofit/>
          </a:bodyPr>
          <a:lstStyle/>
          <a:p>
            <a:r>
              <a:rPr lang="en-US" dirty="0"/>
              <a:t>GENIUS Act </a:t>
            </a:r>
            <a:br>
              <a:rPr lang="en-US" dirty="0"/>
            </a:br>
            <a:r>
              <a:rPr lang="en-US" sz="2000" dirty="0"/>
              <a:t>Pub. L. 119-27 / 12 U.S.C. §§ 5901–5916</a:t>
            </a:r>
            <a:endParaRPr lang="en-US" dirty="0"/>
          </a:p>
        </p:txBody>
      </p:sp>
      <p:sp>
        <p:nvSpPr>
          <p:cNvPr id="3" name="Footer Placeholder 2">
            <a:extLst>
              <a:ext uri="{FF2B5EF4-FFF2-40B4-BE49-F238E27FC236}">
                <a16:creationId xmlns:a16="http://schemas.microsoft.com/office/drawing/2014/main" id="{96036507-4BA7-B814-2526-CFC81094EC79}"/>
              </a:ext>
            </a:extLst>
          </p:cNvPr>
          <p:cNvSpPr>
            <a:spLocks noGrp="1"/>
          </p:cNvSpPr>
          <p:nvPr>
            <p:ph type="ftr" sz="quarter" idx="10"/>
          </p:nvPr>
        </p:nvSpPr>
        <p:spPr/>
        <p:txBody>
          <a:bodyPr/>
          <a:lstStyle/>
          <a:p>
            <a:r>
              <a:rPr lang="en-US" dirty="0"/>
              <a:t>© 2025  /  Confidential  /  Slide  7</a:t>
            </a:r>
            <a:endParaRPr dirty="0"/>
          </a:p>
        </p:txBody>
      </p:sp>
      <p:sp>
        <p:nvSpPr>
          <p:cNvPr id="4" name="Text Placeholder 3">
            <a:extLst>
              <a:ext uri="{FF2B5EF4-FFF2-40B4-BE49-F238E27FC236}">
                <a16:creationId xmlns:a16="http://schemas.microsoft.com/office/drawing/2014/main" id="{9710B9B5-7B45-CC16-A9A4-8D7C4FACC7D5}"/>
              </a:ext>
            </a:extLst>
          </p:cNvPr>
          <p:cNvSpPr>
            <a:spLocks noGrp="1"/>
          </p:cNvSpPr>
          <p:nvPr>
            <p:ph type="body" sz="quarter" idx="11"/>
          </p:nvPr>
        </p:nvSpPr>
        <p:spPr/>
        <p:txBody>
          <a:bodyPr/>
          <a:lstStyle/>
          <a:p>
            <a:pPr marL="571500" lvl="1">
              <a:buFont typeface="Arial" panose="020B0604020202020204" pitchFamily="34" charset="0"/>
              <a:buChar char="•"/>
            </a:pPr>
            <a:r>
              <a:rPr lang="en-US" sz="2000" dirty="0"/>
              <a:t>Passed the U.S. Senate in June 2025 and U.S. House of Representatives on July 17, 2025. </a:t>
            </a:r>
          </a:p>
          <a:p>
            <a:pPr marL="571500" lvl="1">
              <a:buFont typeface="Arial" panose="020B0604020202020204" pitchFamily="34" charset="0"/>
              <a:buChar char="•"/>
            </a:pPr>
            <a:r>
              <a:rPr lang="en-US" sz="2000" dirty="0"/>
              <a:t>Signed into law by President Trump on July 18, 2025. </a:t>
            </a:r>
          </a:p>
          <a:p>
            <a:pPr marL="571500" lvl="1">
              <a:buFont typeface="Arial" panose="020B0604020202020204" pitchFamily="34" charset="0"/>
              <a:buChar char="•"/>
            </a:pPr>
            <a:r>
              <a:rPr lang="en-US" sz="2000" dirty="0"/>
              <a:t>Marks a milestone in digital-asset regulation, creating a federally approved regulatory framework for U.S. dollar-backed stablecoins. </a:t>
            </a:r>
          </a:p>
          <a:p>
            <a:pPr marL="571500" lvl="1">
              <a:buFont typeface="Arial" panose="020B0604020202020204" pitchFamily="34" charset="0"/>
              <a:buChar char="•"/>
            </a:pPr>
            <a:r>
              <a:rPr lang="en-US" sz="2000" dirty="0"/>
              <a:t>Banks, payment companies, and stablecoin issuers must prepare for significant changes in the regulatory landscape.</a:t>
            </a:r>
          </a:p>
          <a:p>
            <a:pPr marL="571500" lvl="1">
              <a:buFont typeface="Arial" panose="020B0604020202020204" pitchFamily="34" charset="0"/>
              <a:buChar char="•"/>
            </a:pPr>
            <a:r>
              <a:rPr lang="en-US" sz="2000" dirty="0"/>
              <a:t>Set to take effect by the earlier of 18 months from its enactment or 120 days after the primary federal stablecoin regulators issue rules implementing the act.</a:t>
            </a:r>
          </a:p>
          <a:p>
            <a:pPr marL="571500" lvl="1">
              <a:buFont typeface="Arial" panose="020B0604020202020204" pitchFamily="34" charset="0"/>
              <a:buChar char="•"/>
            </a:pPr>
            <a:r>
              <a:rPr lang="en-US" sz="2000" dirty="0"/>
              <a:t>The Act clarifies that stablecoins properly issued under this regulatory framework are </a:t>
            </a:r>
            <a:r>
              <a:rPr lang="en-US" sz="2000" b="1" dirty="0"/>
              <a:t>not</a:t>
            </a:r>
            <a:r>
              <a:rPr lang="en-US" sz="2000" dirty="0"/>
              <a:t> considered securities or commodities.</a:t>
            </a:r>
          </a:p>
          <a:p>
            <a:pPr marL="571500" lvl="1">
              <a:buFont typeface="Arial" panose="020B0604020202020204" pitchFamily="34" charset="0"/>
              <a:buChar char="•"/>
            </a:pPr>
            <a:endParaRPr lang="en-US" sz="2000" dirty="0"/>
          </a:p>
          <a:p>
            <a:pPr marL="571500" lvl="1">
              <a:buFont typeface="Arial" panose="020B0604020202020204" pitchFamily="34" charset="0"/>
              <a:buChar char="•"/>
            </a:pPr>
            <a:endParaRPr lang="en-US" sz="1800" b="1" dirty="0"/>
          </a:p>
          <a:p>
            <a:pPr lvl="1" indent="0">
              <a:buNone/>
            </a:pPr>
            <a:endParaRPr lang="en-US" dirty="0"/>
          </a:p>
        </p:txBody>
      </p:sp>
    </p:spTree>
    <p:extLst>
      <p:ext uri="{BB962C8B-B14F-4D97-AF65-F5344CB8AC3E}">
        <p14:creationId xmlns:p14="http://schemas.microsoft.com/office/powerpoint/2010/main" val="1157695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4F6E-E304-6B42-A425-3AD2000F9D5A}"/>
              </a:ext>
            </a:extLst>
          </p:cNvPr>
          <p:cNvSpPr>
            <a:spLocks noGrp="1"/>
          </p:cNvSpPr>
          <p:nvPr>
            <p:ph type="title"/>
          </p:nvPr>
        </p:nvSpPr>
        <p:spPr/>
        <p:txBody>
          <a:bodyPr/>
          <a:lstStyle/>
          <a:p>
            <a:r>
              <a:rPr lang="en-US" sz="2800" b="1" dirty="0">
                <a:effectLst/>
                <a:latin typeface="+mj-lt"/>
                <a:ea typeface="Times New Roman" panose="02020603050405020304" pitchFamily="18" charset="0"/>
              </a:rPr>
              <a:t>GENIUS Act: Key Takeaways</a:t>
            </a:r>
            <a:endParaRPr lang="en-US" dirty="0">
              <a:latin typeface="+mj-lt"/>
            </a:endParaRPr>
          </a:p>
        </p:txBody>
      </p:sp>
      <p:sp>
        <p:nvSpPr>
          <p:cNvPr id="3" name="Footer Placeholder 2">
            <a:extLst>
              <a:ext uri="{FF2B5EF4-FFF2-40B4-BE49-F238E27FC236}">
                <a16:creationId xmlns:a16="http://schemas.microsoft.com/office/drawing/2014/main" id="{3415CDBB-24CC-937D-8E55-D6BFC36C73BF}"/>
              </a:ext>
            </a:extLst>
          </p:cNvPr>
          <p:cNvSpPr>
            <a:spLocks noGrp="1"/>
          </p:cNvSpPr>
          <p:nvPr>
            <p:ph type="ftr" sz="quarter" idx="10"/>
          </p:nvPr>
        </p:nvSpPr>
        <p:spPr/>
        <p:txBody>
          <a:bodyPr/>
          <a:lstStyle/>
          <a:p>
            <a:r>
              <a:rPr lang="en-US" dirty="0"/>
              <a:t>© 2025  /  Confidential  /  Slide  8</a:t>
            </a:r>
            <a:endParaRPr dirty="0"/>
          </a:p>
        </p:txBody>
      </p:sp>
      <p:sp>
        <p:nvSpPr>
          <p:cNvPr id="4" name="Text Placeholder 3">
            <a:extLst>
              <a:ext uri="{FF2B5EF4-FFF2-40B4-BE49-F238E27FC236}">
                <a16:creationId xmlns:a16="http://schemas.microsoft.com/office/drawing/2014/main" id="{0F975079-639B-42A7-1D2E-48E8D4C0EA33}"/>
              </a:ext>
            </a:extLst>
          </p:cNvPr>
          <p:cNvSpPr>
            <a:spLocks noGrp="1"/>
          </p:cNvSpPr>
          <p:nvPr>
            <p:ph type="body" sz="quarter" idx="11"/>
          </p:nvPr>
        </p:nvSpPr>
        <p:spPr/>
        <p:txBody>
          <a:bodyPr/>
          <a:lstStyle/>
          <a:p>
            <a:pPr marL="285750" indent="-285750">
              <a:spcBef>
                <a:spcPts val="0"/>
              </a:spcBef>
              <a:spcAft>
                <a:spcPts val="800"/>
              </a:spcAft>
              <a:buFont typeface="Arial" panose="020B0604020202020204" pitchFamily="34" charset="0"/>
              <a:buChar char="•"/>
            </a:pPr>
            <a:r>
              <a:rPr lang="en-US" sz="1700" b="1" dirty="0"/>
              <a:t>Licensing Required: </a:t>
            </a:r>
            <a:r>
              <a:rPr lang="en-US" sz="1700" dirty="0"/>
              <a:t>All U.S. stablecoin issuers must register as Permitted Payment Stablecoin Issuers (PPSIs).</a:t>
            </a:r>
          </a:p>
          <a:p>
            <a:pPr marL="571500" lvl="1">
              <a:spcBef>
                <a:spcPts val="0"/>
              </a:spcBef>
              <a:spcAft>
                <a:spcPts val="800"/>
              </a:spcAft>
              <a:buFont typeface="Arial" panose="020B0604020202020204" pitchFamily="34" charset="0"/>
              <a:buChar char="•"/>
            </a:pPr>
            <a:r>
              <a:rPr lang="en-US" sz="1700" dirty="0"/>
              <a:t>Eligible issuers: banks, nonbank companies (via OCC charter), or state-licensed firms (if state regime meets standards)</a:t>
            </a:r>
          </a:p>
          <a:p>
            <a:pPr marL="285750" indent="-285750">
              <a:spcBef>
                <a:spcPts val="0"/>
              </a:spcBef>
              <a:spcAft>
                <a:spcPts val="800"/>
              </a:spcAft>
              <a:buFont typeface="Arial" panose="020B0604020202020204" pitchFamily="34" charset="0"/>
              <a:buChar char="•"/>
            </a:pPr>
            <a:r>
              <a:rPr lang="en-US" sz="1700" b="1" dirty="0"/>
              <a:t>1:1 Reserves and Redemption Guarantee</a:t>
            </a:r>
          </a:p>
          <a:p>
            <a:pPr marL="571500" lvl="1">
              <a:spcBef>
                <a:spcPts val="0"/>
              </a:spcBef>
              <a:spcAft>
                <a:spcPts val="800"/>
              </a:spcAft>
              <a:buFont typeface="Arial" panose="020B0604020202020204" pitchFamily="34" charset="0"/>
              <a:buChar char="•"/>
            </a:pPr>
            <a:r>
              <a:rPr lang="en-US" sz="1700" dirty="0"/>
              <a:t>Backing required: cash, Treasuries, insured bank deposits, etc.</a:t>
            </a:r>
          </a:p>
          <a:p>
            <a:pPr marL="571500" lvl="1">
              <a:spcBef>
                <a:spcPts val="0"/>
              </a:spcBef>
              <a:spcAft>
                <a:spcPts val="800"/>
              </a:spcAft>
              <a:buFont typeface="Arial" panose="020B0604020202020204" pitchFamily="34" charset="0"/>
              <a:buChar char="•"/>
            </a:pPr>
            <a:r>
              <a:rPr lang="en-US" sz="1700" dirty="0"/>
              <a:t>Reserves must be segregated, audited, and bankruptcy-protected.</a:t>
            </a:r>
          </a:p>
          <a:p>
            <a:pPr marL="285750" indent="-285750">
              <a:spcBef>
                <a:spcPts val="0"/>
              </a:spcBef>
              <a:spcAft>
                <a:spcPts val="800"/>
              </a:spcAft>
              <a:buFont typeface="Arial" panose="020B0604020202020204" pitchFamily="34" charset="0"/>
              <a:buChar char="•"/>
            </a:pPr>
            <a:r>
              <a:rPr lang="en-US" sz="1700" b="1" dirty="0"/>
              <a:t>Ban on Interest-Bearing Stablecoins</a:t>
            </a:r>
          </a:p>
          <a:p>
            <a:pPr marL="571500" lvl="1">
              <a:spcBef>
                <a:spcPts val="0"/>
              </a:spcBef>
              <a:spcAft>
                <a:spcPts val="800"/>
              </a:spcAft>
              <a:buFont typeface="Arial" panose="020B0604020202020204" pitchFamily="34" charset="0"/>
              <a:buChar char="•"/>
            </a:pPr>
            <a:r>
              <a:rPr lang="en-US" sz="1700" dirty="0"/>
              <a:t>Stablecoins cannot offer yield or function as investment product.</a:t>
            </a:r>
          </a:p>
          <a:p>
            <a:pPr marL="285750" indent="-285750">
              <a:spcBef>
                <a:spcPts val="0"/>
              </a:spcBef>
              <a:spcAft>
                <a:spcPts val="800"/>
              </a:spcAft>
              <a:buFont typeface="Arial" panose="020B0604020202020204" pitchFamily="34" charset="0"/>
              <a:buChar char="•"/>
            </a:pPr>
            <a:r>
              <a:rPr lang="en-US" sz="1700" b="1" dirty="0"/>
              <a:t>Regulatory Oversight Split by Size</a:t>
            </a:r>
          </a:p>
          <a:p>
            <a:pPr marL="571500" lvl="1">
              <a:spcBef>
                <a:spcPts val="0"/>
              </a:spcBef>
              <a:spcAft>
                <a:spcPts val="800"/>
              </a:spcAft>
              <a:buFont typeface="Arial" panose="020B0604020202020204" pitchFamily="34" charset="0"/>
              <a:buChar char="•"/>
            </a:pPr>
            <a:r>
              <a:rPr lang="en-US" sz="1700" dirty="0"/>
              <a:t>$10B in circulation → mandatory federal oversight.</a:t>
            </a:r>
          </a:p>
          <a:p>
            <a:pPr marL="571500" lvl="1">
              <a:spcBef>
                <a:spcPts val="0"/>
              </a:spcBef>
              <a:spcAft>
                <a:spcPts val="800"/>
              </a:spcAft>
              <a:buFont typeface="Arial" panose="020B0604020202020204" pitchFamily="34" charset="0"/>
              <a:buChar char="•"/>
            </a:pPr>
            <a:r>
              <a:rPr lang="en-US" sz="1700" dirty="0"/>
              <a:t>Less than $10B → may operate under certified state regimes.</a:t>
            </a:r>
          </a:p>
          <a:p>
            <a:endParaRPr lang="en-US" dirty="0"/>
          </a:p>
        </p:txBody>
      </p:sp>
    </p:spTree>
    <p:extLst>
      <p:ext uri="{BB962C8B-B14F-4D97-AF65-F5344CB8AC3E}">
        <p14:creationId xmlns:p14="http://schemas.microsoft.com/office/powerpoint/2010/main" val="211131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86D4-6BBD-0346-33C1-7354FDDF5206}"/>
              </a:ext>
            </a:extLst>
          </p:cNvPr>
          <p:cNvSpPr>
            <a:spLocks noGrp="1"/>
          </p:cNvSpPr>
          <p:nvPr>
            <p:ph type="title"/>
          </p:nvPr>
        </p:nvSpPr>
        <p:spPr/>
        <p:txBody>
          <a:bodyPr/>
          <a:lstStyle/>
          <a:p>
            <a:r>
              <a:rPr lang="en-US" dirty="0">
                <a:latin typeface="+mj-lt"/>
              </a:rPr>
              <a:t>GENIUS Act: Guardrails and Market Impact</a:t>
            </a:r>
          </a:p>
        </p:txBody>
      </p:sp>
      <p:sp>
        <p:nvSpPr>
          <p:cNvPr id="3" name="Footer Placeholder 2">
            <a:extLst>
              <a:ext uri="{FF2B5EF4-FFF2-40B4-BE49-F238E27FC236}">
                <a16:creationId xmlns:a16="http://schemas.microsoft.com/office/drawing/2014/main" id="{379E180F-67B1-9870-BC1B-0C2CB035E22D}"/>
              </a:ext>
            </a:extLst>
          </p:cNvPr>
          <p:cNvSpPr>
            <a:spLocks noGrp="1"/>
          </p:cNvSpPr>
          <p:nvPr>
            <p:ph type="ftr" sz="quarter" idx="10"/>
          </p:nvPr>
        </p:nvSpPr>
        <p:spPr/>
        <p:txBody>
          <a:bodyPr/>
          <a:lstStyle/>
          <a:p>
            <a:r>
              <a:rPr lang="en-US" dirty="0"/>
              <a:t>© 2025  /  Confidential  /  Slide  9</a:t>
            </a:r>
            <a:endParaRPr dirty="0"/>
          </a:p>
        </p:txBody>
      </p:sp>
      <p:sp>
        <p:nvSpPr>
          <p:cNvPr id="4" name="Text Placeholder 3">
            <a:extLst>
              <a:ext uri="{FF2B5EF4-FFF2-40B4-BE49-F238E27FC236}">
                <a16:creationId xmlns:a16="http://schemas.microsoft.com/office/drawing/2014/main" id="{8596A346-91D3-E2B8-E870-C097AE2A4331}"/>
              </a:ext>
            </a:extLst>
          </p:cNvPr>
          <p:cNvSpPr>
            <a:spLocks noGrp="1"/>
          </p:cNvSpPr>
          <p:nvPr>
            <p:ph type="body" sz="quarter" idx="11"/>
          </p:nvPr>
        </p:nvSpPr>
        <p:spPr/>
        <p:txBody>
          <a:bodyPr/>
          <a:lstStyle/>
          <a:p>
            <a:pPr marL="285750" indent="-285750">
              <a:spcBef>
                <a:spcPts val="0"/>
              </a:spcBef>
              <a:spcAft>
                <a:spcPts val="800"/>
              </a:spcAft>
              <a:buFont typeface="Arial" panose="020B0604020202020204" pitchFamily="34" charset="0"/>
              <a:buChar char="•"/>
            </a:pPr>
            <a:r>
              <a:rPr lang="en-US" sz="1800" b="1" dirty="0"/>
              <a:t>Prohibits Unlicensed Stablecoins in U.S. after 3-Year Transition</a:t>
            </a:r>
          </a:p>
          <a:p>
            <a:pPr marL="571500" lvl="1">
              <a:spcBef>
                <a:spcPts val="0"/>
              </a:spcBef>
              <a:spcAft>
                <a:spcPts val="800"/>
              </a:spcAft>
              <a:buFont typeface="Arial" panose="020B0604020202020204" pitchFamily="34" charset="0"/>
              <a:buChar char="•"/>
            </a:pPr>
            <a:r>
              <a:rPr lang="en-US" sz="1800" dirty="0"/>
              <a:t>U.S.-based platforms barred from supporting “non-compliant” coins.</a:t>
            </a:r>
          </a:p>
          <a:p>
            <a:pPr marL="571500" lvl="1">
              <a:spcBef>
                <a:spcPts val="0"/>
              </a:spcBef>
              <a:spcAft>
                <a:spcPts val="800"/>
              </a:spcAft>
              <a:buFont typeface="Arial" panose="020B0604020202020204" pitchFamily="34" charset="0"/>
              <a:buChar char="•"/>
            </a:pPr>
            <a:r>
              <a:rPr lang="en-US" sz="1800" dirty="0"/>
              <a:t>Treasury may approve reciprocal foreign regimes for offshore stablecoins.</a:t>
            </a:r>
          </a:p>
          <a:p>
            <a:pPr marL="285750" indent="-285750">
              <a:spcBef>
                <a:spcPts val="0"/>
              </a:spcBef>
              <a:spcAft>
                <a:spcPts val="800"/>
              </a:spcAft>
              <a:buFont typeface="Arial" panose="020B0604020202020204" pitchFamily="34" charset="0"/>
              <a:buChar char="•"/>
            </a:pPr>
            <a:r>
              <a:rPr lang="en-US" sz="1800" b="1" dirty="0"/>
              <a:t>Priority Claim in Bankruptcy</a:t>
            </a:r>
          </a:p>
          <a:p>
            <a:pPr marL="571500" lvl="1">
              <a:spcBef>
                <a:spcPts val="0"/>
              </a:spcBef>
              <a:spcAft>
                <a:spcPts val="800"/>
              </a:spcAft>
              <a:buFont typeface="Arial" panose="020B0604020202020204" pitchFamily="34" charset="0"/>
              <a:buChar char="•"/>
            </a:pPr>
            <a:r>
              <a:rPr lang="en-US" sz="1800" dirty="0"/>
              <a:t>Stablecoin holders get first access to reserves in insolvency.</a:t>
            </a:r>
          </a:p>
          <a:p>
            <a:pPr marL="285750" indent="-285750">
              <a:spcBef>
                <a:spcPts val="0"/>
              </a:spcBef>
              <a:spcAft>
                <a:spcPts val="800"/>
              </a:spcAft>
              <a:buFont typeface="Arial" panose="020B0604020202020204" pitchFamily="34" charset="0"/>
              <a:buChar char="•"/>
            </a:pPr>
            <a:r>
              <a:rPr lang="en-US" sz="1800" b="1" dirty="0"/>
              <a:t>Monthly Attestations and Public Disclosures</a:t>
            </a:r>
          </a:p>
          <a:p>
            <a:pPr marL="571500" lvl="1">
              <a:spcBef>
                <a:spcPts val="0"/>
              </a:spcBef>
              <a:spcAft>
                <a:spcPts val="800"/>
              </a:spcAft>
              <a:buFont typeface="Arial" panose="020B0604020202020204" pitchFamily="34" charset="0"/>
              <a:buChar char="•"/>
            </a:pPr>
            <a:r>
              <a:rPr lang="en-US" sz="1800" dirty="0"/>
              <a:t>Reserve reports must be independently reviewed and signed by CEO/CFO.</a:t>
            </a:r>
          </a:p>
          <a:p>
            <a:pPr marL="285750" indent="-285750">
              <a:spcBef>
                <a:spcPts val="0"/>
              </a:spcBef>
              <a:spcAft>
                <a:spcPts val="800"/>
              </a:spcAft>
              <a:buFont typeface="Arial" panose="020B0604020202020204" pitchFamily="34" charset="0"/>
              <a:buChar char="•"/>
            </a:pPr>
            <a:r>
              <a:rPr lang="en-US" sz="1800" b="1" dirty="0"/>
              <a:t>Prohibits Rehypothecation of Reserves</a:t>
            </a:r>
          </a:p>
          <a:p>
            <a:pPr marL="571500" lvl="1">
              <a:spcBef>
                <a:spcPts val="0"/>
              </a:spcBef>
              <a:spcAft>
                <a:spcPts val="800"/>
              </a:spcAft>
              <a:buFont typeface="Arial" panose="020B0604020202020204" pitchFamily="34" charset="0"/>
              <a:buChar char="•"/>
            </a:pPr>
            <a:r>
              <a:rPr lang="en-US" sz="1800" dirty="0"/>
              <a:t>Reserves can’t be pledged or reused—held purely for redemptions.</a:t>
            </a:r>
          </a:p>
          <a:p>
            <a:pPr marL="285750" indent="-285750">
              <a:spcBef>
                <a:spcPts val="0"/>
              </a:spcBef>
              <a:spcAft>
                <a:spcPts val="800"/>
              </a:spcAft>
              <a:buFont typeface="Arial" panose="020B0604020202020204" pitchFamily="34" charset="0"/>
              <a:buChar char="•"/>
            </a:pPr>
            <a:r>
              <a:rPr lang="en-US" sz="1800" b="1" dirty="0"/>
              <a:t>Custody Rules Override SEC SAB 121</a:t>
            </a:r>
          </a:p>
          <a:p>
            <a:pPr marL="571500" lvl="1">
              <a:spcBef>
                <a:spcPts val="0"/>
              </a:spcBef>
              <a:spcAft>
                <a:spcPts val="800"/>
              </a:spcAft>
              <a:buFont typeface="Arial" panose="020B0604020202020204" pitchFamily="34" charset="0"/>
              <a:buChar char="•"/>
            </a:pPr>
            <a:r>
              <a:rPr lang="en-US" sz="1800" dirty="0"/>
              <a:t>Bars regulators from forcing custodians to treat stablecoin assets as liabilities.</a:t>
            </a:r>
          </a:p>
          <a:p>
            <a:endParaRPr lang="en-US" dirty="0"/>
          </a:p>
        </p:txBody>
      </p:sp>
    </p:spTree>
    <p:extLst>
      <p:ext uri="{BB962C8B-B14F-4D97-AF65-F5344CB8AC3E}">
        <p14:creationId xmlns:p14="http://schemas.microsoft.com/office/powerpoint/2010/main" val="2719849141"/>
      </p:ext>
    </p:extLst>
  </p:cSld>
  <p:clrMapOvr>
    <a:masterClrMapping/>
  </p:clrMapOvr>
</p:sld>
</file>

<file path=ppt/theme/theme1.xml><?xml version="1.0" encoding="utf-8"?>
<a:theme xmlns:a="http://schemas.openxmlformats.org/drawingml/2006/main" name="Venable LLP Template">
  <a:themeElements>
    <a:clrScheme name="Venable - Navy Aqua Grey">
      <a:dk1>
        <a:srgbClr val="031D3D"/>
      </a:dk1>
      <a:lt1>
        <a:srgbClr val="00ACB6"/>
      </a:lt1>
      <a:dk2>
        <a:srgbClr val="3C3C3C"/>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Venable Standard">
      <a:majorFont>
        <a:latin typeface="Arial"/>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spcBef>
            <a:spcPts val="600"/>
          </a:spcBef>
          <a:buClr>
            <a:srgbClr val="00ACB6"/>
          </a:buClr>
          <a:defRPr sz="1600">
            <a:solidFill>
              <a:srgbClr val="011E41"/>
            </a:solidFill>
            <a:latin typeface="Georgia" panose="02040502050405020303" pitchFamily="18" charset="0"/>
          </a:defRPr>
        </a:defPPr>
      </a:lstStyle>
    </a:txDef>
  </a:objectDefaults>
  <a:extraClrSchemeLst/>
  <a:extLst>
    <a:ext uri="{05A4C25C-085E-4340-85A3-A5531E510DB2}">
      <thm15:themeFamily xmlns:thm15="http://schemas.microsoft.com/office/thememl/2012/main" name="24-1186 2025 PowerPoint Template Update_01" id="{E906A9EA-DDEA-4119-9CAF-3310617CE9D2}" vid="{1FA5408A-A7C3-49B7-BF1F-BF305C2D2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24-1186 2025 PowerPoint Template Update_01</Template>
  <TotalTime>6771</TotalTime>
  <Words>3423</Words>
  <Application>Microsoft Office PowerPoint</Application>
  <PresentationFormat>Widescreen</PresentationFormat>
  <Paragraphs>301</Paragraphs>
  <Slides>34</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Georgia</vt:lpstr>
      <vt:lpstr>Wingdings</vt:lpstr>
      <vt:lpstr>Venable LLP Template</vt:lpstr>
      <vt:lpstr>Stablecoins to Scale: A Compliance Playbook After GENIUS and Beyond</vt:lpstr>
      <vt:lpstr>About Us</vt:lpstr>
      <vt:lpstr>Agenda</vt:lpstr>
      <vt:lpstr>What Are Stablecoins? </vt:lpstr>
      <vt:lpstr>How Fiat-Backed Stablecoins Work</vt:lpstr>
      <vt:lpstr>The Regulatory Landscape</vt:lpstr>
      <vt:lpstr>GENIUS Act  Pub. L. 119-27 / 12 U.S.C. §§ 5901–5916</vt:lpstr>
      <vt:lpstr>GENIUS Act: Key Takeaways</vt:lpstr>
      <vt:lpstr>GENIUS Act: Guardrails and Market Impact</vt:lpstr>
      <vt:lpstr>Digital Asset Service Providers (DASPs)</vt:lpstr>
      <vt:lpstr>GENIUS Act: Federal-State Regulatory Interaction</vt:lpstr>
      <vt:lpstr>GENIUS Act: Policy Debate</vt:lpstr>
      <vt:lpstr>Building the Compliance Playbook</vt:lpstr>
      <vt:lpstr>Regulatory Structures </vt:lpstr>
      <vt:lpstr>What Regulators Expect:  Industry Standards and Supervision</vt:lpstr>
      <vt:lpstr>What Regulators Expect: Controls in Production</vt:lpstr>
      <vt:lpstr>What Regulators Expect: Controls in Production (Cont.)</vt:lpstr>
      <vt:lpstr>What Regulators Expect:  Balancing with Industry Realities</vt:lpstr>
      <vt:lpstr>Practical Steps for Scaling Safely</vt:lpstr>
      <vt:lpstr>Practical Steps for Scaling Safely</vt:lpstr>
      <vt:lpstr>Practical Steps for Scaling Safely (cont.)</vt:lpstr>
      <vt:lpstr>   Anticipated Rulemaking and Guidance </vt:lpstr>
      <vt:lpstr>Treasury’s Advance Notice to Implement GENIUS</vt:lpstr>
      <vt:lpstr>Anticipated Rulemaking and Inter-Agency Collaboration</vt:lpstr>
      <vt:lpstr>Anticipated Rulemaking and Inter-Agency Collaboration (cont.)</vt:lpstr>
      <vt:lpstr>Looking Forward</vt:lpstr>
      <vt:lpstr>Open Questions Under GENIUS and State Regimes</vt:lpstr>
      <vt:lpstr>CLARITY Act (H.R. 3633)</vt:lpstr>
      <vt:lpstr>CLARITY Act: Overview </vt:lpstr>
      <vt:lpstr>CLARITY Act: Federal/State Regulatory Interaction</vt:lpstr>
      <vt:lpstr>Responsible Financial Innovation Act</vt:lpstr>
      <vt:lpstr>Concluding Thoughts </vt:lpstr>
      <vt:lpstr>Questions?</vt:lpstr>
      <vt:lpstr>PowerPoint Presentation</vt:lpstr>
    </vt:vector>
  </TitlesOfParts>
  <Company>Venable,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Crypto in Focus: Legislative and Regulatory Shifts, Banking Access, and Legal Risk in 2025</dc:title>
  <dc:creator>Davis, Ashton</dc:creator>
  <cp:lastModifiedBy>Gibbons, Kate N.</cp:lastModifiedBy>
  <cp:revision>35</cp:revision>
  <cp:lastPrinted>2019-10-21T19:31:01Z</cp:lastPrinted>
  <dcterms:created xsi:type="dcterms:W3CDTF">2025-06-24T18:58:34Z</dcterms:created>
  <dcterms:modified xsi:type="dcterms:W3CDTF">2025-09-24T19:04:50Z</dcterms:modified>
</cp:coreProperties>
</file>